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735" r:id="rId5"/>
    <p:sldMasterId id="2147483718" r:id="rId6"/>
    <p:sldMasterId id="2147483692" r:id="rId7"/>
    <p:sldMasterId id="2147483749" r:id="rId8"/>
  </p:sldMasterIdLst>
  <p:notesMasterIdLst>
    <p:notesMasterId r:id="rId40"/>
  </p:notesMasterIdLst>
  <p:handoutMasterIdLst>
    <p:handoutMasterId r:id="rId41"/>
  </p:handoutMasterIdLst>
  <p:sldIdLst>
    <p:sldId id="350" r:id="rId9"/>
    <p:sldId id="495" r:id="rId10"/>
    <p:sldId id="3855" r:id="rId11"/>
    <p:sldId id="366" r:id="rId12"/>
    <p:sldId id="3854" r:id="rId13"/>
    <p:sldId id="368" r:id="rId14"/>
    <p:sldId id="3851" r:id="rId15"/>
    <p:sldId id="3876" r:id="rId16"/>
    <p:sldId id="466" r:id="rId17"/>
    <p:sldId id="474" r:id="rId18"/>
    <p:sldId id="3859" r:id="rId19"/>
    <p:sldId id="3877" r:id="rId20"/>
    <p:sldId id="3864" r:id="rId21"/>
    <p:sldId id="3871" r:id="rId22"/>
    <p:sldId id="371" r:id="rId23"/>
    <p:sldId id="370" r:id="rId24"/>
    <p:sldId id="367" r:id="rId25"/>
    <p:sldId id="369" r:id="rId26"/>
    <p:sldId id="3865" r:id="rId27"/>
    <p:sldId id="3860" r:id="rId28"/>
    <p:sldId id="3861" r:id="rId29"/>
    <p:sldId id="485" r:id="rId30"/>
    <p:sldId id="372" r:id="rId31"/>
    <p:sldId id="375" r:id="rId32"/>
    <p:sldId id="373" r:id="rId33"/>
    <p:sldId id="3875" r:id="rId34"/>
    <p:sldId id="3873" r:id="rId35"/>
    <p:sldId id="3874" r:id="rId36"/>
    <p:sldId id="3872" r:id="rId37"/>
    <p:sldId id="3853" r:id="rId38"/>
    <p:sldId id="34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599D7-766B-42B0-990A-60D54A8A0CBC}" v="15" dt="2024-02-26T19:54:03.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5226" autoAdjust="0"/>
  </p:normalViewPr>
  <p:slideViewPr>
    <p:cSldViewPr snapToGrid="0">
      <p:cViewPr varScale="1">
        <p:scale>
          <a:sx n="47" d="100"/>
          <a:sy n="47" d="100"/>
        </p:scale>
        <p:origin x="720" y="4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FY24</a:t>
            </a:r>
          </a:p>
          <a:p>
            <a:pPr>
              <a:defRPr sz="2000"/>
            </a:pPr>
            <a:r>
              <a:rPr lang="en-US" sz="2000"/>
              <a:t> Budget by Function</a:t>
            </a:r>
          </a:p>
        </c:rich>
      </c:tx>
      <c:layout>
        <c:manualLayout>
          <c:xMode val="edge"/>
          <c:yMode val="edge"/>
          <c:x val="0.57573989034892448"/>
          <c:y val="7.405578720224174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17–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rtl="0">
            <a:lnSpc>
              <a:spcPct val="90000"/>
            </a:lnSpc>
            <a:spcAft>
              <a:spcPct val="35000"/>
            </a:spcAft>
            <a:buNone/>
          </a:pPr>
          <a:r>
            <a:rPr lang="en-US" sz="1200" dirty="0">
              <a:solidFill>
                <a:srgbClr val="FF0000"/>
              </a:solidFill>
              <a:latin typeface="Calibri"/>
              <a:ea typeface="+mn-ea"/>
              <a:cs typeface="Times New Roman"/>
            </a:rPr>
            <a:t>Budgets Approved by  March 15</a:t>
          </a:r>
          <a:endParaRPr lang="en-US" sz="1200" b="1" dirty="0">
            <a:solidFill>
              <a:srgbClr val="FF0000"/>
            </a:solidFill>
            <a:latin typeface="Tenorite"/>
            <a:ea typeface="+mn-ea"/>
            <a:cs typeface="+mn-cs"/>
          </a:endParaRPr>
        </a:p>
        <a:p>
          <a:pPr>
            <a:lnSpc>
              <a:spcPct val="90000"/>
            </a:lnSpc>
            <a:spcAft>
              <a:spcPct val="35000"/>
            </a:spcAft>
            <a:buNone/>
          </a:pPr>
          <a:r>
            <a:rPr lang="en-US" sz="1200" dirty="0">
              <a:solidFill>
                <a:srgbClr val="FF0000"/>
              </a:solidFill>
              <a:latin typeface="Calibri"/>
              <a:ea typeface="+mn-ea"/>
              <a:cs typeface="Times New Roman"/>
            </a:rPr>
            <a:t>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rtl="0">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25 Budget</a:t>
          </a:r>
        </a:p>
        <a:p>
          <a:pPr>
            <a:spcAft>
              <a:spcPct val="35000"/>
            </a:spcAft>
            <a:buNone/>
          </a:pPr>
          <a:r>
            <a:rPr lang="en-US" sz="1200" dirty="0">
              <a:solidFill>
                <a:srgbClr val="FF0000"/>
              </a:solidFill>
              <a:latin typeface="Calibri"/>
              <a:ea typeface="+mn-ea"/>
              <a:cs typeface="Times New Roman"/>
            </a:rPr>
            <a:t>January 17, 2024</a:t>
          </a: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pPr rtl="0"/>
          <a:r>
            <a:rPr lang="en-US" dirty="0"/>
            <a:t>Are our school’s priorities (from your strategic plan) reflected in this budget?</a:t>
          </a:r>
          <a:r>
            <a:rPr lang="en-US" dirty="0">
              <a:latin typeface="Arial Black"/>
            </a:rPr>
            <a:t> </a:t>
          </a:r>
          <a:endParaRPr lang="en-US" dirty="0"/>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pPr rtl="0"/>
          <a:r>
            <a:rPr lang="en-US" dirty="0"/>
            <a:t>Are new positions and/or resources included in the budget to address our major priorities?</a:t>
          </a:r>
          <a:r>
            <a:rPr lang="en-US" dirty="0">
              <a:latin typeface="Arial Black"/>
            </a:rPr>
            <a:t> </a:t>
          </a:r>
          <a:endParaRPr lang="en-US" dirty="0"/>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pPr rtl="0"/>
          <a:r>
            <a:rPr lang="en-US" dirty="0"/>
            <a:t>Do we know (as a team) the plan to support implementation of these priorities beyond the budget (ex. What strategies will be implemented)?</a:t>
          </a:r>
          <a:r>
            <a:rPr lang="en-US" dirty="0">
              <a:latin typeface="Arial Black"/>
            </a:rPr>
            <a:t> </a:t>
          </a:r>
          <a:endParaRPr lang="en-US" dirty="0"/>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pPr rtl="0"/>
          <a:r>
            <a:rPr lang="en-US" dirty="0"/>
            <a:t>What tradeoffs are being made in order to support these priorities?</a:t>
          </a:r>
          <a:r>
            <a:rPr lang="en-US" dirty="0">
              <a:latin typeface="Arial Black"/>
            </a:rPr>
            <a:t>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pPr rtl="0"/>
          <a:r>
            <a:rPr lang="en-US" dirty="0">
              <a:latin typeface="Arial Black"/>
            </a:rPr>
            <a:t> </a:t>
          </a:r>
          <a:r>
            <a:rPr lang="en-US" dirty="0"/>
            <a:t>How are district and cluster priorities reflected in our budget?</a:t>
          </a:r>
          <a:r>
            <a:rPr lang="en-US" dirty="0">
              <a:latin typeface="Arial Black"/>
            </a:rPr>
            <a:t> </a:t>
          </a:r>
          <a:endParaRPr lang="en-US" dirty="0"/>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pPr rtl="0"/>
          <a:r>
            <a:rPr lang="en-US" dirty="0"/>
            <a:t>Cluster priorities- what staff, materials, etc. are dedicated to supporting our cluster’s priorities?</a:t>
          </a:r>
          <a:r>
            <a:rPr lang="en-US" dirty="0">
              <a:latin typeface="Arial Black"/>
            </a:rPr>
            <a:t> </a:t>
          </a:r>
          <a:endParaRPr lang="en-US" dirty="0"/>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pPr rtl="0"/>
          <a:r>
            <a:rPr lang="en-US" dirty="0"/>
            <a:t>Signature programs- what staff, materials, etc. are dedicated to supporting our signature program?</a:t>
          </a:r>
          <a:r>
            <a:rPr lang="en-US" dirty="0">
              <a:latin typeface="Arial Black"/>
            </a:rPr>
            <a:t> </a:t>
          </a:r>
          <a:endParaRPr lang="en-US" dirty="0"/>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dirty="0"/>
            <a:t>Are there positions our school will share with another school, e.g.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25 Budget</a:t>
          </a: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January 17, 2024</a:t>
          </a: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17–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rtl="0">
            <a:lnSpc>
              <a:spcPct val="90000"/>
            </a:lnSpc>
            <a:spcBef>
              <a:spcPct val="0"/>
            </a:spcBef>
            <a:spcAft>
              <a:spcPct val="35000"/>
            </a:spcAft>
            <a:buNone/>
          </a:pPr>
          <a:r>
            <a:rPr lang="en-US" sz="1200" kern="1200" dirty="0">
              <a:solidFill>
                <a:srgbClr val="FF0000"/>
              </a:solidFill>
              <a:latin typeface="Calibri"/>
              <a:ea typeface="+mn-ea"/>
              <a:cs typeface="Times New Roman"/>
            </a:rPr>
            <a:t>Budgets Approved by  March 15</a:t>
          </a:r>
          <a:endParaRPr lang="en-US" sz="1200" b="1" kern="1200" dirty="0">
            <a:solidFill>
              <a:srgbClr val="FF0000"/>
            </a:solidFill>
            <a:latin typeface="Tenorite"/>
            <a:ea typeface="+mn-ea"/>
            <a:cs typeface="+mn-cs"/>
          </a:endParaRP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Are new positions and/or resources included in the budget to address our major priorities?</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Do we know (as a team) the plan to support implementation of these priorities beyond the budget (ex. What strategies will be implemented)?</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What tradeoffs are being made in order to support these priorities?</a:t>
          </a:r>
          <a:r>
            <a:rPr lang="en-US" sz="1600" kern="1200" dirty="0">
              <a:latin typeface="Arial Black"/>
            </a:rPr>
            <a:t>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t>Are our school’s priorities (from your strategic plan) reflected in this budget?</a:t>
          </a:r>
          <a:r>
            <a:rPr lang="en-US" sz="2600" kern="1200" dirty="0">
              <a:latin typeface="Arial Black"/>
            </a:rPr>
            <a:t> </a:t>
          </a:r>
          <a:endParaRPr lang="en-US" sz="2600" kern="1200" dirty="0"/>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Cluster priorities- what staff, materials, etc. are dedicated to supporting our cluster’s priorities?</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Signature programs- what staff, materials, etc. are dedicated to supporting our signature program?</a:t>
          </a:r>
          <a:r>
            <a:rPr lang="en-US" sz="1600" kern="1200" dirty="0">
              <a:latin typeface="Arial Black"/>
            </a:rPr>
            <a:t> </a:t>
          </a:r>
          <a:endParaRPr lang="en-US" sz="1600" kern="1200" dirty="0"/>
        </a:p>
        <a:p>
          <a:pPr marL="171450" lvl="1" indent="-171450" algn="l" defTabSz="711200">
            <a:lnSpc>
              <a:spcPct val="90000"/>
            </a:lnSpc>
            <a:spcBef>
              <a:spcPct val="0"/>
            </a:spcBef>
            <a:spcAft>
              <a:spcPct val="15000"/>
            </a:spcAft>
            <a:buChar char="•"/>
          </a:pPr>
          <a:r>
            <a:rPr lang="en-US" sz="1600" kern="1200" dirty="0"/>
            <a:t>Are there positions our school will share with another school, e.g.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Arial Black"/>
            </a:rPr>
            <a:t> </a:t>
          </a:r>
          <a:r>
            <a:rPr lang="en-US" sz="2600" kern="1200" dirty="0"/>
            <a:t>How are district and cluster priorities reflected in our budget?</a:t>
          </a:r>
          <a:r>
            <a:rPr lang="en-US" sz="2600" kern="1200" dirty="0">
              <a:latin typeface="Arial Black"/>
            </a:rPr>
            <a:t> </a:t>
          </a:r>
          <a:endParaRPr lang="en-US" sz="2600" kern="1200" dirty="0"/>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2C96F17B-499C-B61D-21B4-A2D9B7CF6EA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964325" cy="497603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9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3847990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b6f0c5ded8_1_508:notes"/>
          <p:cNvSpPr>
            <a:spLocks noGrp="1" noRot="1" noChangeAspect="1"/>
          </p:cNvSpPr>
          <p:nvPr>
            <p:ph type="sldImg" idx="2"/>
          </p:nvPr>
        </p:nvSpPr>
        <p:spPr>
          <a:xfrm>
            <a:off x="750888"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b6f0c5ded8_1_508:notes"/>
          <p:cNvSpPr txBox="1">
            <a:spLocks noGrp="1"/>
          </p:cNvSpPr>
          <p:nvPr>
            <p:ph type="body" idx="1"/>
          </p:nvPr>
        </p:nvSpPr>
        <p:spPr>
          <a:xfrm>
            <a:off x="717917" y="4554671"/>
            <a:ext cx="5743335" cy="3726705"/>
          </a:xfrm>
          <a:prstGeom prst="rect">
            <a:avLst/>
          </a:prstGeom>
        </p:spPr>
        <p:txBody>
          <a:bodyPr spcFirstLastPara="1" wrap="square" lIns="95081" tIns="47527" rIns="95081" bIns="47527" anchor="t" anchorCtr="0">
            <a:noAutofit/>
          </a:bodyPr>
          <a:lstStyle/>
          <a:p>
            <a:endParaRPr/>
          </a:p>
        </p:txBody>
      </p:sp>
      <p:sp>
        <p:nvSpPr>
          <p:cNvPr id="187" name="Google Shape;187;g2b6f0c5ded8_1_508:notes"/>
          <p:cNvSpPr txBox="1">
            <a:spLocks noGrp="1"/>
          </p:cNvSpPr>
          <p:nvPr>
            <p:ph type="sldNum" idx="12"/>
          </p:nvPr>
        </p:nvSpPr>
        <p:spPr>
          <a:xfrm>
            <a:off x="4066535" y="8989396"/>
            <a:ext cx="3110973" cy="474765"/>
          </a:xfrm>
          <a:prstGeom prst="rect">
            <a:avLst/>
          </a:prstGeom>
        </p:spPr>
        <p:txBody>
          <a:bodyPr spcFirstLastPara="1" wrap="square" lIns="95081" tIns="47527" rIns="95081" bIns="47527"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t>27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D0501EA5-E7DC-755A-E739-8E41B78965D4}"/>
            </a:ext>
          </a:extLst>
        </p:cNvPr>
        <p:cNvGrpSpPr/>
        <p:nvPr/>
      </p:nvGrpSpPr>
      <p:grpSpPr>
        <a:xfrm>
          <a:off x="0" y="0"/>
          <a:ext cx="0" cy="0"/>
          <a:chOff x="0" y="0"/>
          <a:chExt cx="0" cy="0"/>
        </a:xfrm>
      </p:grpSpPr>
      <p:sp>
        <p:nvSpPr>
          <p:cNvPr id="185" name="Google Shape;185;g2b6f0c5ded8_1_508:notes">
            <a:extLst>
              <a:ext uri="{FF2B5EF4-FFF2-40B4-BE49-F238E27FC236}">
                <a16:creationId xmlns:a16="http://schemas.microsoft.com/office/drawing/2014/main" id="{2466DB34-A976-58C7-3EB1-10EF99037962}"/>
              </a:ext>
            </a:extLst>
          </p:cNvPr>
          <p:cNvSpPr>
            <a:spLocks noGrp="1" noRot="1" noChangeAspect="1"/>
          </p:cNvSpPr>
          <p:nvPr>
            <p:ph type="sldImg" idx="2"/>
          </p:nvPr>
        </p:nvSpPr>
        <p:spPr>
          <a:xfrm>
            <a:off x="750888"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b6f0c5ded8_1_508:notes">
            <a:extLst>
              <a:ext uri="{FF2B5EF4-FFF2-40B4-BE49-F238E27FC236}">
                <a16:creationId xmlns:a16="http://schemas.microsoft.com/office/drawing/2014/main" id="{E28ACA64-26AA-9081-8018-D9395CB2F660}"/>
              </a:ext>
            </a:extLst>
          </p:cNvPr>
          <p:cNvSpPr txBox="1">
            <a:spLocks noGrp="1"/>
          </p:cNvSpPr>
          <p:nvPr>
            <p:ph type="body" idx="1"/>
          </p:nvPr>
        </p:nvSpPr>
        <p:spPr>
          <a:xfrm>
            <a:off x="717917" y="4554671"/>
            <a:ext cx="5743335" cy="3726705"/>
          </a:xfrm>
          <a:prstGeom prst="rect">
            <a:avLst/>
          </a:prstGeom>
        </p:spPr>
        <p:txBody>
          <a:bodyPr spcFirstLastPara="1" wrap="square" lIns="95081" tIns="47527" rIns="95081" bIns="47527" anchor="t" anchorCtr="0">
            <a:noAutofit/>
          </a:bodyPr>
          <a:lstStyle/>
          <a:p>
            <a:endParaRPr/>
          </a:p>
        </p:txBody>
      </p:sp>
      <p:sp>
        <p:nvSpPr>
          <p:cNvPr id="187" name="Google Shape;187;g2b6f0c5ded8_1_508:notes">
            <a:extLst>
              <a:ext uri="{FF2B5EF4-FFF2-40B4-BE49-F238E27FC236}">
                <a16:creationId xmlns:a16="http://schemas.microsoft.com/office/drawing/2014/main" id="{266E1411-0325-7149-7388-621137D75F55}"/>
              </a:ext>
            </a:extLst>
          </p:cNvPr>
          <p:cNvSpPr txBox="1">
            <a:spLocks noGrp="1"/>
          </p:cNvSpPr>
          <p:nvPr>
            <p:ph type="sldNum" idx="12"/>
          </p:nvPr>
        </p:nvSpPr>
        <p:spPr>
          <a:xfrm>
            <a:off x="4066535" y="8989396"/>
            <a:ext cx="3110973" cy="474765"/>
          </a:xfrm>
          <a:prstGeom prst="rect">
            <a:avLst/>
          </a:prstGeom>
        </p:spPr>
        <p:txBody>
          <a:bodyPr spcFirstLastPara="1" wrap="square" lIns="95081" tIns="47527" rIns="95081" bIns="47527"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t>28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56506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137880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0C918-103C-65B7-61B1-E7C942E8F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BE805-EE37-7763-DD89-5BC631CB68F4}"/>
              </a:ext>
            </a:extLst>
          </p:cNvPr>
          <p:cNvSpPr>
            <a:spLocks noGrp="1" noRot="1" noChangeAspect="1"/>
          </p:cNvSpPr>
          <p:nvPr>
            <p:ph type="sldImg"/>
          </p:nvPr>
        </p:nvSpPr>
        <p:spPr>
          <a:xfrm>
            <a:off x="720725" y="1165225"/>
            <a:ext cx="5581650" cy="3140075"/>
          </a:xfrm>
        </p:spPr>
      </p:sp>
      <p:sp>
        <p:nvSpPr>
          <p:cNvPr id="3" name="Notes Placeholder 2">
            <a:extLst>
              <a:ext uri="{FF2B5EF4-FFF2-40B4-BE49-F238E27FC236}">
                <a16:creationId xmlns:a16="http://schemas.microsoft.com/office/drawing/2014/main" id="{A9CA4C7C-FC2B-7B15-F899-A2E47BCF4B03}"/>
              </a:ext>
            </a:extLst>
          </p:cNvPr>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a:extLst>
              <a:ext uri="{FF2B5EF4-FFF2-40B4-BE49-F238E27FC236}">
                <a16:creationId xmlns:a16="http://schemas.microsoft.com/office/drawing/2014/main" id="{6482E7FB-C910-1A5E-069D-6E68C145BCC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479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480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9C3ED-6691-93F7-EBD6-E456081DE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BF5AD-924A-49B9-CDCE-4758DE662A64}"/>
              </a:ext>
            </a:extLst>
          </p:cNvPr>
          <p:cNvSpPr>
            <a:spLocks noGrp="1" noRot="1" noChangeAspect="1"/>
          </p:cNvSpPr>
          <p:nvPr>
            <p:ph type="sldImg"/>
          </p:nvPr>
        </p:nvSpPr>
        <p:spPr>
          <a:xfrm>
            <a:off x="720725" y="1165225"/>
            <a:ext cx="5581650" cy="3140075"/>
          </a:xfrm>
        </p:spPr>
      </p:sp>
      <p:sp>
        <p:nvSpPr>
          <p:cNvPr id="3" name="Notes Placeholder 2">
            <a:extLst>
              <a:ext uri="{FF2B5EF4-FFF2-40B4-BE49-F238E27FC236}">
                <a16:creationId xmlns:a16="http://schemas.microsoft.com/office/drawing/2014/main" id="{CE2AA282-D133-D547-0DFD-E752BCD7B867}"/>
              </a:ext>
            </a:extLst>
          </p:cNvPr>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a:extLst>
              <a:ext uri="{FF2B5EF4-FFF2-40B4-BE49-F238E27FC236}">
                <a16:creationId xmlns:a16="http://schemas.microsoft.com/office/drawing/2014/main" id="{74B0DA07-FF17-7EA8-E91A-9E8750DD57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264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47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08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6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510272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042158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3257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388431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391728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944991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61787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892594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084673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09144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049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38902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7281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812797" y="2700867"/>
            <a:ext cx="8463620" cy="182658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48" name="Google Shape;48;p4"/>
          <p:cNvSpPr txBox="1">
            <a:spLocks noGrp="1"/>
          </p:cNvSpPr>
          <p:nvPr>
            <p:ph type="body" idx="1"/>
          </p:nvPr>
        </p:nvSpPr>
        <p:spPr>
          <a:xfrm>
            <a:off x="812797" y="4527449"/>
            <a:ext cx="8463620" cy="860399"/>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49" name="Google Shape;49;p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4A8BBF0-342D-409A-9C0A-B1B451E92883}" type="datetime1">
              <a:rPr lang="en-US" smtClean="0">
                <a:solidFill>
                  <a:prstClr val="black">
                    <a:tint val="75000"/>
                  </a:prstClr>
                </a:solidFill>
              </a:rPr>
              <a:pPr/>
              <a:t>3/11/2024</a:t>
            </a:fld>
            <a:endParaRPr lang="en-US">
              <a:solidFill>
                <a:prstClr val="black">
                  <a:tint val="75000"/>
                </a:prstClr>
              </a:solidFill>
            </a:endParaRPr>
          </a:p>
        </p:txBody>
      </p:sp>
      <p:sp>
        <p:nvSpPr>
          <p:cNvPr id="50" name="Google Shape;50;p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2807904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53" name="Google Shape;53;p5"/>
          <p:cNvSpPr txBox="1">
            <a:spLocks noGrp="1"/>
          </p:cNvSpPr>
          <p:nvPr>
            <p:ph type="body" idx="1"/>
          </p:nvPr>
        </p:nvSpPr>
        <p:spPr>
          <a:xfrm>
            <a:off x="81279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4" name="Google Shape;54;p5"/>
          <p:cNvSpPr txBox="1">
            <a:spLocks noGrp="1"/>
          </p:cNvSpPr>
          <p:nvPr>
            <p:ph type="body" idx="2"/>
          </p:nvPr>
        </p:nvSpPr>
        <p:spPr>
          <a:xfrm>
            <a:off x="81279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5" name="Google Shape;55;p5"/>
          <p:cNvSpPr txBox="1">
            <a:spLocks noGrp="1"/>
          </p:cNvSpPr>
          <p:nvPr>
            <p:ph type="body" idx="3"/>
          </p:nvPr>
        </p:nvSpPr>
        <p:spPr>
          <a:xfrm>
            <a:off x="515551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6" name="Google Shape;56;p5"/>
          <p:cNvSpPr txBox="1">
            <a:spLocks noGrp="1"/>
          </p:cNvSpPr>
          <p:nvPr>
            <p:ph type="body" idx="4"/>
          </p:nvPr>
        </p:nvSpPr>
        <p:spPr>
          <a:xfrm>
            <a:off x="515551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7" name="Google Shape;57;p5"/>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581D52F2-9B11-4FC0-9217-7D20B3AC9849}" type="datetime1">
              <a:rPr lang="en-US" smtClean="0">
                <a:solidFill>
                  <a:prstClr val="black">
                    <a:tint val="75000"/>
                  </a:prstClr>
                </a:solidFill>
              </a:rPr>
              <a:pPr/>
              <a:t>3/11/2024</a:t>
            </a:fld>
            <a:endParaRPr lang="en-US">
              <a:solidFill>
                <a:prstClr val="black">
                  <a:tint val="75000"/>
                </a:prstClr>
              </a:solidFill>
            </a:endParaRPr>
          </a:p>
        </p:txBody>
      </p:sp>
      <p:sp>
        <p:nvSpPr>
          <p:cNvPr id="58" name="Google Shape;58;p5"/>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02587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812799" y="1498605"/>
            <a:ext cx="3720243" cy="127846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1" name="Google Shape;61;p6"/>
          <p:cNvSpPr txBox="1">
            <a:spLocks noGrp="1"/>
          </p:cNvSpPr>
          <p:nvPr>
            <p:ph type="body" idx="1"/>
          </p:nvPr>
        </p:nvSpPr>
        <p:spPr>
          <a:xfrm>
            <a:off x="4761701" y="514926"/>
            <a:ext cx="4514716" cy="552643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2" name="Google Shape;62;p6"/>
          <p:cNvSpPr txBox="1">
            <a:spLocks noGrp="1"/>
          </p:cNvSpPr>
          <p:nvPr>
            <p:ph type="body" idx="2"/>
          </p:nvPr>
        </p:nvSpPr>
        <p:spPr>
          <a:xfrm>
            <a:off x="812799" y="2777068"/>
            <a:ext cx="3720243" cy="2584448"/>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3" name="Google Shape;63;p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936542C1-4E96-413B-B72E-6C4B39D85C9D}" type="datetime1">
              <a:rPr lang="en-US" smtClean="0">
                <a:solidFill>
                  <a:prstClr val="black">
                    <a:tint val="75000"/>
                  </a:prstClr>
                </a:solidFill>
              </a:rPr>
              <a:pPr/>
              <a:t>3/11/2024</a:t>
            </a:fld>
            <a:endParaRPr lang="en-US">
              <a:solidFill>
                <a:prstClr val="black">
                  <a:tint val="75000"/>
                </a:prstClr>
              </a:solidFill>
            </a:endParaRPr>
          </a:p>
        </p:txBody>
      </p:sp>
      <p:sp>
        <p:nvSpPr>
          <p:cNvPr id="64" name="Google Shape;64;p6"/>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5003185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12800" y="4800601"/>
            <a:ext cx="8463617"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7" name="Google Shape;67;p7"/>
          <p:cNvSpPr>
            <a:spLocks noGrp="1"/>
          </p:cNvSpPr>
          <p:nvPr>
            <p:ph type="pic" idx="2"/>
          </p:nvPr>
        </p:nvSpPr>
        <p:spPr>
          <a:xfrm>
            <a:off x="812800" y="609600"/>
            <a:ext cx="8463617" cy="3845718"/>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68" name="Google Shape;68;p7"/>
          <p:cNvSpPr txBox="1">
            <a:spLocks noGrp="1"/>
          </p:cNvSpPr>
          <p:nvPr>
            <p:ph type="body" idx="1"/>
          </p:nvPr>
        </p:nvSpPr>
        <p:spPr>
          <a:xfrm>
            <a:off x="812800" y="5367337"/>
            <a:ext cx="8463617" cy="67402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9" name="Google Shape;69;p7"/>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3/11/2024</a:t>
            </a:fld>
            <a:endParaRPr lang="en-US">
              <a:solidFill>
                <a:prstClr val="black">
                  <a:tint val="75000"/>
                </a:prstClr>
              </a:solidFill>
            </a:endParaRPr>
          </a:p>
        </p:txBody>
      </p:sp>
      <p:sp>
        <p:nvSpPr>
          <p:cNvPr id="70" name="Google Shape;70;p7"/>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547892110"/>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812801" y="609601"/>
            <a:ext cx="8463617" cy="3403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3" name="Google Shape;73;p8"/>
          <p:cNvSpPr txBox="1">
            <a:spLocks noGrp="1"/>
          </p:cNvSpPr>
          <p:nvPr>
            <p:ph type="body" idx="1"/>
          </p:nvPr>
        </p:nvSpPr>
        <p:spPr>
          <a:xfrm>
            <a:off x="812801" y="4470401"/>
            <a:ext cx="8463617"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74" name="Google Shape;74;p8"/>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3/11/2024</a:t>
            </a:fld>
            <a:endParaRPr lang="en-US">
              <a:solidFill>
                <a:prstClr val="black">
                  <a:tint val="75000"/>
                </a:prstClr>
              </a:solidFill>
            </a:endParaRPr>
          </a:p>
        </p:txBody>
      </p:sp>
      <p:sp>
        <p:nvSpPr>
          <p:cNvPr id="75" name="Google Shape;75;p8"/>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597920390"/>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8" name="Google Shape;78;p9"/>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79" name="Google Shape;79;p9"/>
          <p:cNvSpPr txBox="1">
            <a:spLocks noGrp="1"/>
          </p:cNvSpPr>
          <p:nvPr>
            <p:ph type="body" idx="2"/>
          </p:nvPr>
        </p:nvSpPr>
        <p:spPr>
          <a:xfrm>
            <a:off x="812797" y="4470401"/>
            <a:ext cx="8463620"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0" name="Google Shape;80;p9"/>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3/11/2024</a:t>
            </a:fld>
            <a:endParaRPr lang="en-US">
              <a:solidFill>
                <a:prstClr val="black">
                  <a:tint val="75000"/>
                </a:prstClr>
              </a:solidFill>
            </a:endParaRPr>
          </a:p>
        </p:txBody>
      </p:sp>
      <p:sp>
        <p:nvSpPr>
          <p:cNvPr id="81" name="Google Shape;81;p9"/>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82" name="Google Shape;82;p9"/>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83" name="Google Shape;83;p9"/>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1196871850"/>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12797" y="1931989"/>
            <a:ext cx="8463620" cy="259545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86" name="Google Shape;86;p10"/>
          <p:cNvSpPr txBox="1">
            <a:spLocks noGrp="1"/>
          </p:cNvSpPr>
          <p:nvPr>
            <p:ph type="body" idx="1"/>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7" name="Google Shape;87;p10"/>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3/11/2024</a:t>
            </a:fld>
            <a:endParaRPr lang="en-US">
              <a:solidFill>
                <a:prstClr val="black">
                  <a:tint val="75000"/>
                </a:prstClr>
              </a:solidFill>
            </a:endParaRPr>
          </a:p>
        </p:txBody>
      </p:sp>
      <p:sp>
        <p:nvSpPr>
          <p:cNvPr id="88" name="Google Shape;88;p10"/>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9994194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1" name="Google Shape;91;p11"/>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92" name="Google Shape;92;p11"/>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93" name="Google Shape;93;p1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3/11/2024</a:t>
            </a:fld>
            <a:endParaRPr lang="en-US">
              <a:solidFill>
                <a:prstClr val="black">
                  <a:tint val="75000"/>
                </a:prstClr>
              </a:solidFill>
            </a:endParaRPr>
          </a:p>
        </p:txBody>
      </p:sp>
      <p:sp>
        <p:nvSpPr>
          <p:cNvPr id="94" name="Google Shape;94;p11"/>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95" name="Google Shape;95;p11"/>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96" name="Google Shape;96;p11"/>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3646373307"/>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21130" y="609601"/>
            <a:ext cx="8455287"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9" name="Google Shape;99;p12"/>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0" name="Google Shape;100;p12"/>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101" name="Google Shape;101;p12"/>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3/11/2024</a:t>
            </a:fld>
            <a:endParaRPr lang="en-US">
              <a:solidFill>
                <a:prstClr val="black">
                  <a:tint val="75000"/>
                </a:prstClr>
              </a:solidFill>
            </a:endParaRPr>
          </a:p>
        </p:txBody>
      </p:sp>
      <p:sp>
        <p:nvSpPr>
          <p:cNvPr id="102" name="Google Shape;102;p12"/>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95217677"/>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05" name="Google Shape;105;p13"/>
          <p:cNvSpPr txBox="1">
            <a:spLocks noGrp="1"/>
          </p:cNvSpPr>
          <p:nvPr>
            <p:ph type="body" idx="1"/>
          </p:nvPr>
        </p:nvSpPr>
        <p:spPr>
          <a:xfrm rot="5400000">
            <a:off x="3104222" y="-130833"/>
            <a:ext cx="3880773" cy="84636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6" name="Google Shape;106;p13"/>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F8F9461-E3EB-40CD-B93F-E5CBBBD8E0BA}" type="datetimeFigureOut">
              <a:rPr lang="en-US" smtClean="0">
                <a:solidFill>
                  <a:prstClr val="black">
                    <a:tint val="75000"/>
                  </a:prstClr>
                </a:solidFill>
              </a:rPr>
              <a:pPr/>
              <a:t>3/11/2024</a:t>
            </a:fld>
            <a:endParaRPr lang="en-US">
              <a:solidFill>
                <a:prstClr val="black">
                  <a:tint val="75000"/>
                </a:prstClr>
              </a:solidFill>
            </a:endParaRPr>
          </a:p>
        </p:txBody>
      </p:sp>
      <p:sp>
        <p:nvSpPr>
          <p:cNvPr id="107" name="Google Shape;107;p13"/>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2401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rot="5400000">
            <a:off x="5996564" y="2582784"/>
            <a:ext cx="5251450" cy="1305083"/>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10" name="Google Shape;110;p14"/>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11" name="Google Shape;111;p1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60578FA3-38AD-400D-A4D2-18E8EF129E5F}" type="datetime1">
              <a:rPr lang="en-US" smtClean="0">
                <a:solidFill>
                  <a:prstClr val="black">
                    <a:tint val="75000"/>
                  </a:prstClr>
                </a:solidFill>
              </a:rPr>
              <a:pPr/>
              <a:t>3/11/2024</a:t>
            </a:fld>
            <a:endParaRPr lang="en-US">
              <a:solidFill>
                <a:prstClr val="black">
                  <a:tint val="75000"/>
                </a:prstClr>
              </a:solidFill>
            </a:endParaRPr>
          </a:p>
        </p:txBody>
      </p:sp>
      <p:sp>
        <p:nvSpPr>
          <p:cNvPr id="112" name="Google Shape;112;p1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84855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9"/>
        <p:cNvGrpSpPr/>
        <p:nvPr/>
      </p:nvGrpSpPr>
      <p:grpSpPr>
        <a:xfrm>
          <a:off x="0" y="0"/>
          <a:ext cx="0" cy="0"/>
          <a:chOff x="0" y="0"/>
          <a:chExt cx="0" cy="0"/>
        </a:xfrm>
      </p:grpSpPr>
      <p:pic>
        <p:nvPicPr>
          <p:cNvPr id="120" name="Google Shape;120;p16"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121" name="Google Shape;121;p16"/>
          <p:cNvSpPr txBox="1">
            <a:spLocks noGrp="1"/>
          </p:cNvSpPr>
          <p:nvPr>
            <p:ph type="ctrTitle"/>
          </p:nvPr>
        </p:nvSpPr>
        <p:spPr>
          <a:xfrm>
            <a:off x="133166" y="878675"/>
            <a:ext cx="9442881" cy="701551"/>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600"/>
              <a:buNone/>
              <a:defRPr b="1"/>
            </a:lvl1pPr>
            <a:lvl2pPr lvl="1" algn="l">
              <a:spcBef>
                <a:spcPts val="0"/>
              </a:spcBef>
              <a:spcAft>
                <a:spcPts val="0"/>
              </a:spcAft>
              <a:buClr>
                <a:schemeClr val="dk2"/>
              </a:buClr>
              <a:buSzPts val="1800"/>
              <a:buNone/>
              <a:defRPr/>
            </a:lvl2pPr>
            <a:lvl3pPr lvl="2" algn="l">
              <a:spcBef>
                <a:spcPts val="0"/>
              </a:spcBef>
              <a:spcAft>
                <a:spcPts val="0"/>
              </a:spcAft>
              <a:buClr>
                <a:schemeClr val="dk2"/>
              </a:buClr>
              <a:buSzPts val="1800"/>
              <a:buNone/>
              <a:defRPr/>
            </a:lvl3pPr>
            <a:lvl4pPr lvl="3" algn="l">
              <a:spcBef>
                <a:spcPts val="0"/>
              </a:spcBef>
              <a:spcAft>
                <a:spcPts val="0"/>
              </a:spcAft>
              <a:buClr>
                <a:schemeClr val="dk2"/>
              </a:buClr>
              <a:buSzPts val="1800"/>
              <a:buNone/>
              <a:defRPr/>
            </a:lvl4pPr>
            <a:lvl5pPr lvl="4" algn="l">
              <a:spcBef>
                <a:spcPts val="0"/>
              </a:spcBef>
              <a:spcAft>
                <a:spcPts val="0"/>
              </a:spcAft>
              <a:buClr>
                <a:schemeClr val="dk2"/>
              </a:buClr>
              <a:buSzPts val="1800"/>
              <a:buNone/>
              <a:defRPr/>
            </a:lvl5pPr>
            <a:lvl6pPr lvl="5" algn="l">
              <a:spcBef>
                <a:spcPts val="0"/>
              </a:spcBef>
              <a:spcAft>
                <a:spcPts val="0"/>
              </a:spcAft>
              <a:buClr>
                <a:schemeClr val="dk2"/>
              </a:buClr>
              <a:buSzPts val="1800"/>
              <a:buNone/>
              <a:defRPr/>
            </a:lvl6pPr>
            <a:lvl7pPr lvl="6" algn="l">
              <a:spcBef>
                <a:spcPts val="0"/>
              </a:spcBef>
              <a:spcAft>
                <a:spcPts val="0"/>
              </a:spcAft>
              <a:buClr>
                <a:schemeClr val="dk2"/>
              </a:buClr>
              <a:buSzPts val="1800"/>
              <a:buNone/>
              <a:defRPr/>
            </a:lvl7pPr>
            <a:lvl8pPr lvl="7" algn="l">
              <a:spcBef>
                <a:spcPts val="0"/>
              </a:spcBef>
              <a:spcAft>
                <a:spcPts val="0"/>
              </a:spcAft>
              <a:buClr>
                <a:schemeClr val="dk2"/>
              </a:buClr>
              <a:buSzPts val="1800"/>
              <a:buNone/>
              <a:defRPr/>
            </a:lvl8pPr>
            <a:lvl9pPr lvl="8" algn="l">
              <a:spcBef>
                <a:spcPts val="0"/>
              </a:spcBef>
              <a:spcAft>
                <a:spcPts val="0"/>
              </a:spcAft>
              <a:buClr>
                <a:schemeClr val="dk2"/>
              </a:buClr>
              <a:buSzPts val="1800"/>
              <a:buNone/>
              <a:defRPr/>
            </a:lvl9pPr>
          </a:lstStyle>
          <a:p>
            <a:r>
              <a:rPr lang="en-US"/>
              <a:t>Click to edit Master title style</a:t>
            </a:r>
            <a:endParaRPr/>
          </a:p>
        </p:txBody>
      </p:sp>
      <p:sp>
        <p:nvSpPr>
          <p:cNvPr id="122" name="Google Shape;122;p1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fld id="{EC43563C-D9B3-4432-B336-144C997D6215}" type="datetime1">
              <a:rPr lang="en-US" smtClean="0">
                <a:solidFill>
                  <a:prstClr val="black">
                    <a:tint val="75000"/>
                  </a:prstClr>
                </a:solidFill>
              </a:rPr>
              <a:pPr/>
              <a:t>3/11/2024</a:t>
            </a:fld>
            <a:endParaRPr lang="en-US">
              <a:solidFill>
                <a:prstClr val="black">
                  <a:tint val="75000"/>
                </a:prstClr>
              </a:solidFill>
            </a:endParaRPr>
          </a:p>
        </p:txBody>
      </p:sp>
      <p:sp>
        <p:nvSpPr>
          <p:cNvPr id="123" name="Google Shape;12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a:solidFill>
                <a:prstClr val="black">
                  <a:tint val="75000"/>
                </a:prstClr>
              </a:solidFill>
            </a:endParaRPr>
          </a:p>
        </p:txBody>
      </p:sp>
      <p:sp>
        <p:nvSpPr>
          <p:cNvPr id="124" name="Google Shape;12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90819"/>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85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0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7329382"/>
      </p:ext>
    </p:extLst>
  </p:cSld>
  <p:clrMapOvr>
    <a:masterClrMapping/>
  </p:clrMapOvr>
  <p:transition spd="slow">
    <p:check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
        <p:cNvGrpSpPr/>
        <p:nvPr/>
      </p:nvGrpSpPr>
      <p:grpSpPr>
        <a:xfrm>
          <a:off x="0" y="0"/>
          <a:ext cx="0" cy="0"/>
          <a:chOff x="0" y="0"/>
          <a:chExt cx="0" cy="0"/>
        </a:xfrm>
      </p:grpSpPr>
      <p:sp>
        <p:nvSpPr>
          <p:cNvPr id="14" name="Google Shape;14;g2658efcf582_0_302"/>
          <p:cNvSpPr txBox="1">
            <a:spLocks noGrp="1"/>
          </p:cNvSpPr>
          <p:nvPr>
            <p:ph type="title"/>
          </p:nvPr>
        </p:nvSpPr>
        <p:spPr>
          <a:xfrm>
            <a:off x="839788" y="457200"/>
            <a:ext cx="3932400" cy="16002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15" name="Google Shape;15;g2658efcf582_0_302"/>
          <p:cNvSpPr>
            <a:spLocks noGrp="1"/>
          </p:cNvSpPr>
          <p:nvPr>
            <p:ph type="pic" idx="2"/>
          </p:nvPr>
        </p:nvSpPr>
        <p:spPr>
          <a:xfrm>
            <a:off x="5183188" y="987426"/>
            <a:ext cx="6172200" cy="4873800"/>
          </a:xfrm>
          <a:prstGeom prst="rect">
            <a:avLst/>
          </a:prstGeom>
          <a:noFill/>
          <a:ln>
            <a:noFill/>
          </a:ln>
        </p:spPr>
      </p:sp>
      <p:sp>
        <p:nvSpPr>
          <p:cNvPr id="16" name="Google Shape;16;g2658efcf582_0_302"/>
          <p:cNvSpPr txBox="1">
            <a:spLocks noGrp="1"/>
          </p:cNvSpPr>
          <p:nvPr>
            <p:ph type="body" idx="1"/>
          </p:nvPr>
        </p:nvSpPr>
        <p:spPr>
          <a:xfrm>
            <a:off x="839788" y="2057400"/>
            <a:ext cx="3932400" cy="38118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7" name="Google Shape;17;g2658efcf582_0_302"/>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9797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g2658efcf582_0_298"/>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20" name="Google Shape;20;g2658efcf582_0_298"/>
          <p:cNvSpPr txBox="1">
            <a:spLocks noGrp="1"/>
          </p:cNvSpPr>
          <p:nvPr>
            <p:ph type="body" idx="1"/>
          </p:nvPr>
        </p:nvSpPr>
        <p:spPr>
          <a:xfrm>
            <a:off x="838200" y="1825625"/>
            <a:ext cx="10515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1" name="Google Shape;21;g2658efcf582_0_298"/>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010038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2"/>
        <p:cNvGrpSpPr/>
        <p:nvPr/>
      </p:nvGrpSpPr>
      <p:grpSpPr>
        <a:xfrm>
          <a:off x="0" y="0"/>
          <a:ext cx="0" cy="0"/>
          <a:chOff x="0" y="0"/>
          <a:chExt cx="0" cy="0"/>
        </a:xfrm>
      </p:grpSpPr>
      <p:sp>
        <p:nvSpPr>
          <p:cNvPr id="23" name="Google Shape;23;g2658efcf582_0_307"/>
          <p:cNvSpPr txBox="1">
            <a:spLocks noGrp="1"/>
          </p:cNvSpPr>
          <p:nvPr>
            <p:ph type="title"/>
          </p:nvPr>
        </p:nvSpPr>
        <p:spPr>
          <a:xfrm>
            <a:off x="839788"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24" name="Google Shape;24;g2658efcf582_0_307"/>
          <p:cNvSpPr txBox="1">
            <a:spLocks noGrp="1"/>
          </p:cNvSpPr>
          <p:nvPr>
            <p:ph type="body" idx="1"/>
          </p:nvPr>
        </p:nvSpPr>
        <p:spPr>
          <a:xfrm>
            <a:off x="839790" y="1681163"/>
            <a:ext cx="5157900" cy="824100"/>
          </a:xfrm>
          <a:prstGeom prst="rect">
            <a:avLst/>
          </a:prstGeom>
          <a:noFill/>
          <a:ln>
            <a:noFill/>
          </a:ln>
        </p:spPr>
        <p:txBody>
          <a:bodyPr spcFirstLastPara="1" wrap="square" lIns="111750" tIns="55850" rIns="111750" bIns="55850" anchor="b"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25" name="Google Shape;25;g2658efcf582_0_307"/>
          <p:cNvSpPr txBox="1">
            <a:spLocks noGrp="1"/>
          </p:cNvSpPr>
          <p:nvPr>
            <p:ph type="body" idx="2"/>
          </p:nvPr>
        </p:nvSpPr>
        <p:spPr>
          <a:xfrm>
            <a:off x="839790" y="2505075"/>
            <a:ext cx="5157900" cy="3684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6" name="Google Shape;26;g2658efcf582_0_307"/>
          <p:cNvSpPr txBox="1">
            <a:spLocks noGrp="1"/>
          </p:cNvSpPr>
          <p:nvPr>
            <p:ph type="body" idx="3"/>
          </p:nvPr>
        </p:nvSpPr>
        <p:spPr>
          <a:xfrm>
            <a:off x="6172200" y="1681163"/>
            <a:ext cx="5183400" cy="824100"/>
          </a:xfrm>
          <a:prstGeom prst="rect">
            <a:avLst/>
          </a:prstGeom>
          <a:noFill/>
          <a:ln>
            <a:noFill/>
          </a:ln>
        </p:spPr>
        <p:txBody>
          <a:bodyPr spcFirstLastPara="1" wrap="square" lIns="111750" tIns="55850" rIns="111750" bIns="55850" anchor="b"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27" name="Google Shape;27;g2658efcf582_0_307"/>
          <p:cNvSpPr txBox="1">
            <a:spLocks noGrp="1"/>
          </p:cNvSpPr>
          <p:nvPr>
            <p:ph type="body" idx="4"/>
          </p:nvPr>
        </p:nvSpPr>
        <p:spPr>
          <a:xfrm>
            <a:off x="6172200" y="2505075"/>
            <a:ext cx="5183400" cy="3684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8" name="Google Shape;28;g2658efcf582_0_307"/>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16098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9"/>
        <p:cNvGrpSpPr/>
        <p:nvPr/>
      </p:nvGrpSpPr>
      <p:grpSpPr>
        <a:xfrm>
          <a:off x="0" y="0"/>
          <a:ext cx="0" cy="0"/>
          <a:chOff x="0" y="0"/>
          <a:chExt cx="0" cy="0"/>
        </a:xfrm>
      </p:grpSpPr>
      <p:sp>
        <p:nvSpPr>
          <p:cNvPr id="30" name="Google Shape;30;g2658efcf582_0_314"/>
          <p:cNvSpPr txBox="1">
            <a:spLocks noGrp="1"/>
          </p:cNvSpPr>
          <p:nvPr>
            <p:ph type="ctrTitle"/>
          </p:nvPr>
        </p:nvSpPr>
        <p:spPr>
          <a:xfrm>
            <a:off x="914400" y="1122363"/>
            <a:ext cx="10363200" cy="2387400"/>
          </a:xfrm>
          <a:prstGeom prst="rect">
            <a:avLst/>
          </a:prstGeom>
          <a:noFill/>
          <a:ln>
            <a:noFill/>
          </a:ln>
        </p:spPr>
        <p:txBody>
          <a:bodyPr spcFirstLastPara="1" wrap="square" lIns="111750" tIns="55850" rIns="111750" bIns="55850" anchor="b" anchorCtr="0">
            <a:noAutofit/>
          </a:bodyPr>
          <a:lstStyle>
            <a:lvl1pPr marR="0" lvl="0" algn="ctr" rtl="0">
              <a:lnSpc>
                <a:spcPct val="90000"/>
              </a:lnSpc>
              <a:spcBef>
                <a:spcPts val="0"/>
              </a:spcBef>
              <a:spcAft>
                <a:spcPts val="0"/>
              </a:spcAft>
              <a:buClr>
                <a:schemeClr val="dk1"/>
              </a:buClr>
              <a:buSzPts val="7400"/>
              <a:buFont typeface="Calibri"/>
              <a:buNone/>
              <a:defRPr sz="7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31" name="Google Shape;31;g2658efcf582_0_314"/>
          <p:cNvSpPr txBox="1">
            <a:spLocks noGrp="1"/>
          </p:cNvSpPr>
          <p:nvPr>
            <p:ph type="subTitle" idx="1"/>
          </p:nvPr>
        </p:nvSpPr>
        <p:spPr>
          <a:xfrm>
            <a:off x="1524000" y="3602038"/>
            <a:ext cx="9144000" cy="1655700"/>
          </a:xfrm>
          <a:prstGeom prst="rect">
            <a:avLst/>
          </a:prstGeom>
          <a:noFill/>
          <a:ln>
            <a:noFill/>
          </a:ln>
        </p:spPr>
        <p:txBody>
          <a:bodyPr spcFirstLastPara="1" wrap="square" lIns="111750" tIns="55850" rIns="111750" bIns="55850" anchor="t" anchorCtr="0">
            <a:noAutofit/>
          </a:bodyPr>
          <a:lstStyle>
            <a:lvl1pPr marR="0" lvl="0" algn="ctr" rtl="0">
              <a:lnSpc>
                <a:spcPct val="90000"/>
              </a:lnSpc>
              <a:spcBef>
                <a:spcPts val="12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ctr" rtl="0">
              <a:lnSpc>
                <a:spcPct val="9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R="0" lvl="2" algn="ctr"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g2658efcf582_0_314"/>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0917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33"/>
        <p:cNvGrpSpPr/>
        <p:nvPr/>
      </p:nvGrpSpPr>
      <p:grpSpPr>
        <a:xfrm>
          <a:off x="0" y="0"/>
          <a:ext cx="0" cy="0"/>
          <a:chOff x="0" y="0"/>
          <a:chExt cx="0" cy="0"/>
        </a:xfrm>
      </p:grpSpPr>
      <p:sp>
        <p:nvSpPr>
          <p:cNvPr id="34" name="Google Shape;34;g2658efcf582_0_318"/>
          <p:cNvSpPr txBox="1">
            <a:spLocks noGrp="1"/>
          </p:cNvSpPr>
          <p:nvPr>
            <p:ph type="body" idx="1"/>
          </p:nvPr>
        </p:nvSpPr>
        <p:spPr>
          <a:xfrm>
            <a:off x="603250" y="2460422"/>
            <a:ext cx="10985700" cy="1937100"/>
          </a:xfrm>
          <a:prstGeom prst="rect">
            <a:avLst/>
          </a:prstGeom>
          <a:noFill/>
          <a:ln>
            <a:noFill/>
          </a:ln>
        </p:spPr>
        <p:txBody>
          <a:bodyPr spcFirstLastPara="1" wrap="square" lIns="62100" tIns="62100" rIns="62100" bIns="62100" anchor="ctr" anchorCtr="0">
            <a:normAutofit/>
          </a:bodyPr>
          <a:lstStyle>
            <a:lvl1pPr marL="457200" marR="0" lvl="0"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5pPr>
            <a:lvl6pPr marL="2743200" marR="0" lvl="5"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6pPr>
            <a:lvl7pPr marL="3200400" marR="0" lvl="6"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7pPr>
            <a:lvl8pPr marL="3657600" marR="0" lvl="7"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8pPr>
            <a:lvl9pPr marL="4114800" marR="0" lvl="8"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35" name="Google Shape;35;g2658efcf582_0_318"/>
          <p:cNvSpPr txBox="1">
            <a:spLocks noGrp="1"/>
          </p:cNvSpPr>
          <p:nvPr>
            <p:ph type="sldNum" idx="12"/>
          </p:nvPr>
        </p:nvSpPr>
        <p:spPr>
          <a:xfrm>
            <a:off x="6000751" y="6313584"/>
            <a:ext cx="184500" cy="264000"/>
          </a:xfrm>
          <a:prstGeom prst="rect">
            <a:avLst/>
          </a:prstGeom>
          <a:noFill/>
          <a:ln>
            <a:noFill/>
          </a:ln>
        </p:spPr>
        <p:txBody>
          <a:bodyPr spcFirstLastPara="1" wrap="square" lIns="62100" tIns="62100" rIns="62100" bIns="62100" anchor="b" anchorCtr="0">
            <a:spAutoFit/>
          </a:bodyPr>
          <a:lstStyle>
            <a:lvl1pPr marL="0" marR="0" lvl="0"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705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g2658efcf582_0_321"/>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8577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38"/>
        <p:cNvGrpSpPr/>
        <p:nvPr/>
      </p:nvGrpSpPr>
      <p:grpSpPr>
        <a:xfrm>
          <a:off x="0" y="0"/>
          <a:ext cx="0" cy="0"/>
          <a:chOff x="0" y="0"/>
          <a:chExt cx="0" cy="0"/>
        </a:xfrm>
      </p:grpSpPr>
      <p:sp>
        <p:nvSpPr>
          <p:cNvPr id="39" name="Google Shape;39;g2658efcf582_0_323"/>
          <p:cNvSpPr txBox="1">
            <a:spLocks noGrp="1"/>
          </p:cNvSpPr>
          <p:nvPr>
            <p:ph type="title"/>
          </p:nvPr>
        </p:nvSpPr>
        <p:spPr>
          <a:xfrm>
            <a:off x="3336727" y="2558355"/>
            <a:ext cx="5518500" cy="1741500"/>
          </a:xfrm>
          <a:prstGeom prst="rect">
            <a:avLst/>
          </a:prstGeom>
          <a:noFill/>
          <a:ln>
            <a:noFill/>
          </a:ln>
        </p:spPr>
        <p:txBody>
          <a:bodyPr spcFirstLastPara="1" wrap="square" lIns="26800" tIns="26800" rIns="26800" bIns="26800" anchor="ctr" anchorCtr="0">
            <a:normAutofit/>
          </a:bodyPr>
          <a:lstStyle>
            <a:lvl1pPr marR="0" lvl="0" algn="l" rtl="0">
              <a:lnSpc>
                <a:spcPct val="80000"/>
              </a:lnSpc>
              <a:spcBef>
                <a:spcPts val="0"/>
              </a:spcBef>
              <a:spcAft>
                <a:spcPts val="0"/>
              </a:spcAft>
              <a:buClr>
                <a:srgbClr val="FFFFFF"/>
              </a:buClr>
              <a:buSzPts val="5400"/>
              <a:buFont typeface="Helvetica Neue Light"/>
              <a:buChar char="●"/>
              <a:defRPr sz="54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9pPr>
          </a:lstStyle>
          <a:p>
            <a:endParaRPr/>
          </a:p>
        </p:txBody>
      </p:sp>
      <p:sp>
        <p:nvSpPr>
          <p:cNvPr id="40" name="Google Shape;40;g2658efcf582_0_323"/>
          <p:cNvSpPr txBox="1">
            <a:spLocks noGrp="1"/>
          </p:cNvSpPr>
          <p:nvPr>
            <p:ph type="sldNum" idx="12"/>
          </p:nvPr>
        </p:nvSpPr>
        <p:spPr>
          <a:xfrm>
            <a:off x="5985014" y="5739557"/>
            <a:ext cx="215400" cy="223500"/>
          </a:xfrm>
          <a:prstGeom prst="rect">
            <a:avLst/>
          </a:prstGeom>
          <a:noFill/>
          <a:ln>
            <a:noFill/>
          </a:ln>
        </p:spPr>
        <p:txBody>
          <a:bodyPr spcFirstLastPara="1" wrap="square" lIns="26800" tIns="26800" rIns="26800" bIns="26800" anchor="t" anchorCtr="0">
            <a:spAutoFit/>
          </a:bodyPr>
          <a:lstStyle>
            <a:lvl1pPr marL="0" marR="0" lvl="0"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700">
              <a:latin typeface="Arial"/>
              <a:ea typeface="Arial"/>
              <a:cs typeface="Arial"/>
              <a:sym typeface="Arial"/>
            </a:endParaRPr>
          </a:p>
        </p:txBody>
      </p:sp>
    </p:spTree>
    <p:extLst>
      <p:ext uri="{BB962C8B-B14F-4D97-AF65-F5344CB8AC3E}">
        <p14:creationId xmlns:p14="http://schemas.microsoft.com/office/powerpoint/2010/main" val="652890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sp>
        <p:nvSpPr>
          <p:cNvPr id="42" name="Google Shape;42;g2658efcf582_0_326"/>
          <p:cNvSpPr txBox="1">
            <a:spLocks noGrp="1"/>
          </p:cNvSpPr>
          <p:nvPr>
            <p:ph type="title"/>
          </p:nvPr>
        </p:nvSpPr>
        <p:spPr>
          <a:xfrm>
            <a:off x="831850" y="1709739"/>
            <a:ext cx="10515600" cy="28527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7400"/>
              <a:buFont typeface="Calibri"/>
              <a:buNone/>
              <a:defRPr sz="7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43" name="Google Shape;43;g2658efcf582_0_326"/>
          <p:cNvSpPr txBox="1">
            <a:spLocks noGrp="1"/>
          </p:cNvSpPr>
          <p:nvPr>
            <p:ph type="body" idx="1"/>
          </p:nvPr>
        </p:nvSpPr>
        <p:spPr>
          <a:xfrm>
            <a:off x="831850" y="4589464"/>
            <a:ext cx="10515600" cy="15003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rgbClr val="888888"/>
              </a:buClr>
              <a:buSzPts val="2500"/>
              <a:buFont typeface="Arial"/>
              <a:buNone/>
              <a:defRPr sz="2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60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4" name="Google Shape;44;g2658efcf582_0_326"/>
          <p:cNvSpPr txBox="1"/>
          <p:nvPr/>
        </p:nvSpPr>
        <p:spPr>
          <a:xfrm rot="-1349799">
            <a:off x="2143189" y="1545243"/>
            <a:ext cx="7855380" cy="2945084"/>
          </a:xfrm>
          <a:prstGeom prst="rect">
            <a:avLst/>
          </a:prstGeom>
          <a:noFill/>
          <a:ln>
            <a:noFill/>
          </a:ln>
        </p:spPr>
        <p:txBody>
          <a:bodyPr spcFirstLastPara="1" wrap="square" lIns="111750" tIns="55850" rIns="111750" bIns="55850" anchor="t" anchorCtr="0">
            <a:spAutoFit/>
          </a:bodyPr>
          <a:lstStyle/>
          <a:p>
            <a:pPr marL="0" marR="0" lvl="0" indent="0" algn="l" rtl="0">
              <a:lnSpc>
                <a:spcPct val="100000"/>
              </a:lnSpc>
              <a:spcBef>
                <a:spcPts val="0"/>
              </a:spcBef>
              <a:spcAft>
                <a:spcPts val="0"/>
              </a:spcAft>
              <a:buClr>
                <a:srgbClr val="000000"/>
              </a:buClr>
              <a:buSzPts val="18400"/>
              <a:buFont typeface="Arial"/>
              <a:buNone/>
            </a:pPr>
            <a:r>
              <a:rPr lang="en-US" sz="18400" b="0" i="0" u="none" strike="noStrike" cap="none">
                <a:solidFill>
                  <a:srgbClr val="F2F2F2"/>
                </a:solidFill>
                <a:latin typeface="Calibri"/>
                <a:ea typeface="Calibri"/>
                <a:cs typeface="Calibri"/>
                <a:sym typeface="Calibri"/>
              </a:rPr>
              <a:t>DRAFT</a:t>
            </a:r>
            <a:endParaRPr sz="1700" b="0" i="0" u="none" strike="noStrike" cap="none">
              <a:solidFill>
                <a:srgbClr val="000000"/>
              </a:solidFill>
              <a:latin typeface="Arial"/>
              <a:ea typeface="Arial"/>
              <a:cs typeface="Arial"/>
              <a:sym typeface="Arial"/>
            </a:endParaRPr>
          </a:p>
        </p:txBody>
      </p:sp>
      <p:sp>
        <p:nvSpPr>
          <p:cNvPr id="45" name="Google Shape;45;g2658efcf582_0_326"/>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93054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
        <p:cNvGrpSpPr/>
        <p:nvPr/>
      </p:nvGrpSpPr>
      <p:grpSpPr>
        <a:xfrm>
          <a:off x="0" y="0"/>
          <a:ext cx="0" cy="0"/>
          <a:chOff x="0" y="0"/>
          <a:chExt cx="0" cy="0"/>
        </a:xfrm>
      </p:grpSpPr>
      <p:sp>
        <p:nvSpPr>
          <p:cNvPr id="47" name="Google Shape;47;g2658efcf582_0_331"/>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48" name="Google Shape;48;g2658efcf582_0_331"/>
          <p:cNvSpPr txBox="1">
            <a:spLocks noGrp="1"/>
          </p:cNvSpPr>
          <p:nvPr>
            <p:ph type="body" idx="1"/>
          </p:nvPr>
        </p:nvSpPr>
        <p:spPr>
          <a:xfrm>
            <a:off x="838200" y="1825625"/>
            <a:ext cx="5181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9" name="Google Shape;49;g2658efcf582_0_331"/>
          <p:cNvSpPr txBox="1">
            <a:spLocks noGrp="1"/>
          </p:cNvSpPr>
          <p:nvPr>
            <p:ph type="body" idx="2"/>
          </p:nvPr>
        </p:nvSpPr>
        <p:spPr>
          <a:xfrm>
            <a:off x="6172200" y="1825625"/>
            <a:ext cx="5181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0" name="Google Shape;50;g2658efcf582_0_331"/>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4333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g2658efcf582_0_336"/>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53" name="Google Shape;53;g2658efcf582_0_336"/>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01952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g2658efcf582_0_339"/>
          <p:cNvSpPr txBox="1">
            <a:spLocks noGrp="1"/>
          </p:cNvSpPr>
          <p:nvPr>
            <p:ph type="title"/>
          </p:nvPr>
        </p:nvSpPr>
        <p:spPr>
          <a:xfrm>
            <a:off x="839788" y="457200"/>
            <a:ext cx="3932400" cy="16002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56" name="Google Shape;56;g2658efcf582_0_339"/>
          <p:cNvSpPr txBox="1">
            <a:spLocks noGrp="1"/>
          </p:cNvSpPr>
          <p:nvPr>
            <p:ph type="body" idx="1"/>
          </p:nvPr>
        </p:nvSpPr>
        <p:spPr>
          <a:xfrm>
            <a:off x="5183188" y="987426"/>
            <a:ext cx="6172200" cy="4873800"/>
          </a:xfrm>
          <a:prstGeom prst="rect">
            <a:avLst/>
          </a:prstGeom>
          <a:noFill/>
          <a:ln>
            <a:noFill/>
          </a:ln>
        </p:spPr>
        <p:txBody>
          <a:bodyPr spcFirstLastPara="1" wrap="square" lIns="111750" tIns="55850" rIns="111750" bIns="55850" anchor="t" anchorCtr="0">
            <a:noAutofit/>
          </a:bodyPr>
          <a:lstStyle>
            <a:lvl1pPr marL="457200" marR="0" lvl="0" indent="-476250" algn="l" rtl="0">
              <a:lnSpc>
                <a:spcPct val="90000"/>
              </a:lnSpc>
              <a:spcBef>
                <a:spcPts val="12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1pPr>
            <a:lvl2pPr marL="914400" marR="0" lvl="1" indent="-444500" algn="l" rtl="0">
              <a:lnSpc>
                <a:spcPct val="90000"/>
              </a:lnSpc>
              <a:spcBef>
                <a:spcPts val="6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4pPr>
            <a:lvl5pPr marL="2286000" marR="0" lvl="4"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5pPr>
            <a:lvl6pPr marL="2743200" marR="0" lvl="5"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6pPr>
            <a:lvl7pPr marL="3200400" marR="0" lvl="6"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7pPr>
            <a:lvl8pPr marL="3657600" marR="0" lvl="7"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8pPr>
            <a:lvl9pPr marL="4114800" marR="0" lvl="8"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9pPr>
          </a:lstStyle>
          <a:p>
            <a:endParaRPr/>
          </a:p>
        </p:txBody>
      </p:sp>
      <p:sp>
        <p:nvSpPr>
          <p:cNvPr id="57" name="Google Shape;57;g2658efcf582_0_339"/>
          <p:cNvSpPr txBox="1">
            <a:spLocks noGrp="1"/>
          </p:cNvSpPr>
          <p:nvPr>
            <p:ph type="body" idx="2"/>
          </p:nvPr>
        </p:nvSpPr>
        <p:spPr>
          <a:xfrm>
            <a:off x="839788" y="2057400"/>
            <a:ext cx="3932400" cy="38118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8" name="Google Shape;58;g2658efcf582_0_339"/>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53949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9"/>
        <p:cNvGrpSpPr/>
        <p:nvPr/>
      </p:nvGrpSpPr>
      <p:grpSpPr>
        <a:xfrm>
          <a:off x="0" y="0"/>
          <a:ext cx="0" cy="0"/>
          <a:chOff x="0" y="0"/>
          <a:chExt cx="0" cy="0"/>
        </a:xfrm>
      </p:grpSpPr>
      <p:sp>
        <p:nvSpPr>
          <p:cNvPr id="60" name="Google Shape;60;g2658efcf582_0_344"/>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61" name="Google Shape;61;g2658efcf582_0_344"/>
          <p:cNvSpPr txBox="1">
            <a:spLocks noGrp="1"/>
          </p:cNvSpPr>
          <p:nvPr>
            <p:ph type="body" idx="1"/>
          </p:nvPr>
        </p:nvSpPr>
        <p:spPr>
          <a:xfrm rot="5400000">
            <a:off x="3920250" y="-1256425"/>
            <a:ext cx="4351500" cy="10515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2" name="Google Shape;62;g2658efcf582_0_344"/>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1104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3"/>
        <p:cNvGrpSpPr/>
        <p:nvPr/>
      </p:nvGrpSpPr>
      <p:grpSpPr>
        <a:xfrm>
          <a:off x="0" y="0"/>
          <a:ext cx="0" cy="0"/>
          <a:chOff x="0" y="0"/>
          <a:chExt cx="0" cy="0"/>
        </a:xfrm>
      </p:grpSpPr>
      <p:sp>
        <p:nvSpPr>
          <p:cNvPr id="64" name="Google Shape;64;g2658efcf582_0_348"/>
          <p:cNvSpPr txBox="1">
            <a:spLocks noGrp="1"/>
          </p:cNvSpPr>
          <p:nvPr>
            <p:ph type="title"/>
          </p:nvPr>
        </p:nvSpPr>
        <p:spPr>
          <a:xfrm rot="5400000">
            <a:off x="7133400" y="1956625"/>
            <a:ext cx="5811900" cy="26289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65" name="Google Shape;65;g2658efcf582_0_348"/>
          <p:cNvSpPr txBox="1">
            <a:spLocks noGrp="1"/>
          </p:cNvSpPr>
          <p:nvPr>
            <p:ph type="body" idx="1"/>
          </p:nvPr>
        </p:nvSpPr>
        <p:spPr>
          <a:xfrm rot="5400000">
            <a:off x="1799400" y="-596075"/>
            <a:ext cx="5811900" cy="77343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6" name="Google Shape;66;g2658efcf582_0_348"/>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52129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7"/>
        <p:cNvGrpSpPr/>
        <p:nvPr/>
      </p:nvGrpSpPr>
      <p:grpSpPr>
        <a:xfrm>
          <a:off x="0" y="0"/>
          <a:ext cx="0" cy="0"/>
          <a:chOff x="0" y="0"/>
          <a:chExt cx="0" cy="0"/>
        </a:xfrm>
      </p:grpSpPr>
      <p:sp>
        <p:nvSpPr>
          <p:cNvPr id="68" name="Google Shape;68;g2658efcf582_0_352"/>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9pPr>
          </a:lstStyle>
          <a:p>
            <a:endParaRPr/>
          </a:p>
        </p:txBody>
      </p:sp>
      <p:sp>
        <p:nvSpPr>
          <p:cNvPr id="69" name="Google Shape;69;g2658efcf582_0_352"/>
          <p:cNvSpPr txBox="1">
            <a:spLocks noGrp="1"/>
          </p:cNvSpPr>
          <p:nvPr>
            <p:ph type="body" idx="1"/>
          </p:nvPr>
        </p:nvSpPr>
        <p:spPr>
          <a:xfrm>
            <a:off x="1191600" y="1831451"/>
            <a:ext cx="8616900" cy="47364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00000"/>
              </a:lnSpc>
              <a:spcBef>
                <a:spcPts val="800"/>
              </a:spcBef>
              <a:spcAft>
                <a:spcPts val="0"/>
              </a:spcAft>
              <a:buClr>
                <a:schemeClr val="accent6"/>
              </a:buClr>
              <a:buSzPts val="2400"/>
              <a:buFont typeface="Arial"/>
              <a:buChar char="▷"/>
              <a:defRPr sz="1900" b="0" i="0" u="none" strike="noStrike" cap="none">
                <a:solidFill>
                  <a:schemeClr val="dk1"/>
                </a:solidFill>
                <a:latin typeface="Arial"/>
                <a:ea typeface="Arial"/>
                <a:cs typeface="Arial"/>
                <a:sym typeface="Arial"/>
              </a:defRPr>
            </a:lvl1pPr>
            <a:lvl2pPr marL="914400" marR="0" lvl="1"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2pPr>
            <a:lvl3pPr marL="1371600" marR="0" lvl="2"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3pPr>
            <a:lvl4pPr marL="1828800" marR="0" lvl="3"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4pPr>
            <a:lvl5pPr marL="2286000" marR="0" lvl="4"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5pPr>
            <a:lvl6pPr marL="2743200" marR="0" lvl="5"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6pPr>
            <a:lvl7pPr marL="3200400" marR="0" lvl="6"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7pPr>
            <a:lvl8pPr marL="3657600" marR="0" lvl="7"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8pPr>
            <a:lvl9pPr marL="4114800" marR="0" lvl="8"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70" name="Google Shape;70;g2658efcf582_0_352"/>
          <p:cNvSpPr/>
          <p:nvPr/>
        </p:nvSpPr>
        <p:spPr>
          <a:xfrm>
            <a:off x="9808488" y="6755100"/>
            <a:ext cx="1191600" cy="10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1" name="Google Shape;71;g2658efcf582_0_352"/>
          <p:cNvSpPr/>
          <p:nvPr/>
        </p:nvSpPr>
        <p:spPr>
          <a:xfrm>
            <a:off x="11000416" y="6755100"/>
            <a:ext cx="1191600" cy="1029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2" name="Google Shape;72;g2658efcf582_0_352"/>
          <p:cNvSpPr/>
          <p:nvPr/>
        </p:nvSpPr>
        <p:spPr>
          <a:xfrm>
            <a:off x="0" y="6755100"/>
            <a:ext cx="1191600" cy="102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3" name="Google Shape;73;g2658efcf582_0_352"/>
          <p:cNvSpPr/>
          <p:nvPr/>
        </p:nvSpPr>
        <p:spPr>
          <a:xfrm>
            <a:off x="1191614" y="6755100"/>
            <a:ext cx="8616900" cy="102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4" name="Google Shape;74;g2658efcf582_0_352"/>
          <p:cNvSpPr txBox="1">
            <a:spLocks noGrp="1"/>
          </p:cNvSpPr>
          <p:nvPr>
            <p:ph type="sldNum" idx="12"/>
          </p:nvPr>
        </p:nvSpPr>
        <p:spPr>
          <a:xfrm>
            <a:off x="11307434" y="6262577"/>
            <a:ext cx="731700" cy="418200"/>
          </a:xfrm>
          <a:prstGeom prst="rect">
            <a:avLst/>
          </a:prstGeom>
          <a:noFill/>
          <a:ln>
            <a:noFill/>
          </a:ln>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03075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5"/>
        <p:cNvGrpSpPr/>
        <p:nvPr/>
      </p:nvGrpSpPr>
      <p:grpSpPr>
        <a:xfrm>
          <a:off x="0" y="0"/>
          <a:ext cx="0" cy="0"/>
          <a:chOff x="0" y="0"/>
          <a:chExt cx="0" cy="0"/>
        </a:xfrm>
      </p:grpSpPr>
      <p:sp>
        <p:nvSpPr>
          <p:cNvPr id="76" name="Google Shape;76;g2658efcf582_0_360"/>
          <p:cNvSpPr/>
          <p:nvPr/>
        </p:nvSpPr>
        <p:spPr>
          <a:xfrm>
            <a:off x="9808488" y="6755100"/>
            <a:ext cx="1191600" cy="10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7" name="Google Shape;77;g2658efcf582_0_360"/>
          <p:cNvSpPr/>
          <p:nvPr/>
        </p:nvSpPr>
        <p:spPr>
          <a:xfrm>
            <a:off x="11000416" y="6755100"/>
            <a:ext cx="1191600" cy="1029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8" name="Google Shape;78;g2658efcf582_0_360"/>
          <p:cNvSpPr/>
          <p:nvPr/>
        </p:nvSpPr>
        <p:spPr>
          <a:xfrm>
            <a:off x="0" y="6755100"/>
            <a:ext cx="1191600" cy="102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9" name="Google Shape;79;g2658efcf582_0_360"/>
          <p:cNvSpPr/>
          <p:nvPr/>
        </p:nvSpPr>
        <p:spPr>
          <a:xfrm>
            <a:off x="1191614" y="6755100"/>
            <a:ext cx="8616900" cy="102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0" name="Google Shape;80;g2658efcf582_0_360"/>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9pPr>
          </a:lstStyle>
          <a:p>
            <a:endParaRPr/>
          </a:p>
        </p:txBody>
      </p:sp>
      <p:sp>
        <p:nvSpPr>
          <p:cNvPr id="81" name="Google Shape;81;g2658efcf582_0_360"/>
          <p:cNvSpPr txBox="1">
            <a:spLocks noGrp="1"/>
          </p:cNvSpPr>
          <p:nvPr>
            <p:ph type="body" idx="1"/>
          </p:nvPr>
        </p:nvSpPr>
        <p:spPr>
          <a:xfrm>
            <a:off x="1191500" y="1600200"/>
            <a:ext cx="4182600" cy="4967700"/>
          </a:xfrm>
          <a:prstGeom prst="rect">
            <a:avLst/>
          </a:prstGeom>
          <a:noFill/>
          <a:ln>
            <a:noFill/>
          </a:ln>
        </p:spPr>
        <p:txBody>
          <a:bodyPr spcFirstLastPara="1" wrap="square" lIns="121900" tIns="121900" rIns="121900" bIns="121900" anchor="t" anchorCtr="0">
            <a:noAutofit/>
          </a:bodyPr>
          <a:lstStyle>
            <a:lvl1pPr marL="457200" marR="0" lvl="0" indent="-400050" algn="l" rtl="0">
              <a:lnSpc>
                <a:spcPct val="100000"/>
              </a:lnSpc>
              <a:spcBef>
                <a:spcPts val="80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1pPr>
            <a:lvl2pPr marL="914400" marR="0" lvl="1"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2pPr>
            <a:lvl3pPr marL="1371600" marR="0" lvl="2"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3pPr>
            <a:lvl4pPr marL="1828800" marR="0" lvl="3"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4pPr>
            <a:lvl5pPr marL="2286000" marR="0" lvl="4"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5pPr>
            <a:lvl6pPr marL="2743200" marR="0" lvl="5"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6pPr>
            <a:lvl7pPr marL="3200400" marR="0" lvl="6"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7pPr>
            <a:lvl8pPr marL="3657600" marR="0" lvl="7"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8pPr>
            <a:lvl9pPr marL="4114800" marR="0" lvl="8"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9pPr>
          </a:lstStyle>
          <a:p>
            <a:endParaRPr/>
          </a:p>
        </p:txBody>
      </p:sp>
      <p:sp>
        <p:nvSpPr>
          <p:cNvPr id="82" name="Google Shape;82;g2658efcf582_0_360"/>
          <p:cNvSpPr txBox="1">
            <a:spLocks noGrp="1"/>
          </p:cNvSpPr>
          <p:nvPr>
            <p:ph type="body" idx="2"/>
          </p:nvPr>
        </p:nvSpPr>
        <p:spPr>
          <a:xfrm>
            <a:off x="5625941" y="1600200"/>
            <a:ext cx="4182600" cy="4967700"/>
          </a:xfrm>
          <a:prstGeom prst="rect">
            <a:avLst/>
          </a:prstGeom>
          <a:noFill/>
          <a:ln>
            <a:noFill/>
          </a:ln>
        </p:spPr>
        <p:txBody>
          <a:bodyPr spcFirstLastPara="1" wrap="square" lIns="121900" tIns="121900" rIns="121900" bIns="121900" anchor="t" anchorCtr="0">
            <a:noAutofit/>
          </a:bodyPr>
          <a:lstStyle>
            <a:lvl1pPr marL="457200" marR="0" lvl="0" indent="-400050" algn="l" rtl="0">
              <a:lnSpc>
                <a:spcPct val="100000"/>
              </a:lnSpc>
              <a:spcBef>
                <a:spcPts val="80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1pPr>
            <a:lvl2pPr marL="914400" marR="0" lvl="1"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2pPr>
            <a:lvl3pPr marL="1371600" marR="0" lvl="2"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3pPr>
            <a:lvl4pPr marL="1828800" marR="0" lvl="3"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4pPr>
            <a:lvl5pPr marL="2286000" marR="0" lvl="4"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5pPr>
            <a:lvl6pPr marL="2743200" marR="0" lvl="5"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6pPr>
            <a:lvl7pPr marL="3200400" marR="0" lvl="6"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7pPr>
            <a:lvl8pPr marL="3657600" marR="0" lvl="7"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8pPr>
            <a:lvl9pPr marL="4114800" marR="0" lvl="8"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9pPr>
          </a:lstStyle>
          <a:p>
            <a:endParaRPr/>
          </a:p>
        </p:txBody>
      </p:sp>
      <p:sp>
        <p:nvSpPr>
          <p:cNvPr id="83" name="Google Shape;83;g2658efcf582_0_360"/>
          <p:cNvSpPr txBox="1">
            <a:spLocks noGrp="1"/>
          </p:cNvSpPr>
          <p:nvPr>
            <p:ph type="sldNum" idx="12"/>
          </p:nvPr>
        </p:nvSpPr>
        <p:spPr>
          <a:xfrm>
            <a:off x="11307434" y="6262577"/>
            <a:ext cx="731700" cy="418200"/>
          </a:xfrm>
          <a:prstGeom prst="rect">
            <a:avLst/>
          </a:prstGeom>
          <a:noFill/>
          <a:ln>
            <a:noFill/>
          </a:ln>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647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ext call out - DARK GRAY">
  <p:cSld name="Text call out - DARK GRAY">
    <p:spTree>
      <p:nvGrpSpPr>
        <p:cNvPr id="1" name="Shape 84"/>
        <p:cNvGrpSpPr/>
        <p:nvPr/>
      </p:nvGrpSpPr>
      <p:grpSpPr>
        <a:xfrm>
          <a:off x="0" y="0"/>
          <a:ext cx="0" cy="0"/>
          <a:chOff x="0" y="0"/>
          <a:chExt cx="0" cy="0"/>
        </a:xfrm>
      </p:grpSpPr>
      <p:sp>
        <p:nvSpPr>
          <p:cNvPr id="85" name="Google Shape;85;g2658efcf582_0_369"/>
          <p:cNvSpPr txBox="1"/>
          <p:nvPr/>
        </p:nvSpPr>
        <p:spPr>
          <a:xfrm>
            <a:off x="11086434" y="6161200"/>
            <a:ext cx="731700" cy="3693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Roboto"/>
                <a:ea typeface="Roboto"/>
                <a:cs typeface="Roboto"/>
                <a:sym typeface="Roboto"/>
              </a:rPr>
              <a:t>‹#›</a:t>
            </a:fld>
            <a:endParaRPr sz="800" b="0" i="0" u="none" strike="noStrike" cap="none">
              <a:solidFill>
                <a:schemeClr val="lt1"/>
              </a:solidFill>
              <a:latin typeface="Roboto"/>
              <a:ea typeface="Roboto"/>
              <a:cs typeface="Roboto"/>
              <a:sym typeface="Roboto"/>
            </a:endParaRPr>
          </a:p>
        </p:txBody>
      </p:sp>
      <p:sp>
        <p:nvSpPr>
          <p:cNvPr id="86" name="Google Shape;86;g2658efcf582_0_369"/>
          <p:cNvSpPr/>
          <p:nvPr/>
        </p:nvSpPr>
        <p:spPr>
          <a:xfrm>
            <a:off x="-51700" y="1486200"/>
            <a:ext cx="12300900" cy="3885600"/>
          </a:xfrm>
          <a:prstGeom prst="rect">
            <a:avLst/>
          </a:prstGeom>
          <a:solidFill>
            <a:srgbClr val="3A404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7" name="Google Shape;87;g2658efcf582_0_369"/>
          <p:cNvSpPr txBox="1">
            <a:spLocks noGrp="1"/>
          </p:cNvSpPr>
          <p:nvPr>
            <p:ph type="subTitle" idx="1"/>
          </p:nvPr>
        </p:nvSpPr>
        <p:spPr>
          <a:xfrm>
            <a:off x="731400" y="1573400"/>
            <a:ext cx="10729200" cy="37113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4800"/>
              <a:buFont typeface="Arial"/>
              <a:buNone/>
              <a:defRPr sz="4800" b="0"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7541218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 column - Big Header - GRAY">
  <p:cSld name="1 column - Big Header - GRAY">
    <p:spTree>
      <p:nvGrpSpPr>
        <p:cNvPr id="1" name="Shape 88"/>
        <p:cNvGrpSpPr/>
        <p:nvPr/>
      </p:nvGrpSpPr>
      <p:grpSpPr>
        <a:xfrm>
          <a:off x="0" y="0"/>
          <a:ext cx="0" cy="0"/>
          <a:chOff x="0" y="0"/>
          <a:chExt cx="0" cy="0"/>
        </a:xfrm>
      </p:grpSpPr>
      <p:sp>
        <p:nvSpPr>
          <p:cNvPr id="89" name="Google Shape;89;g2658efcf582_0_373"/>
          <p:cNvSpPr txBox="1"/>
          <p:nvPr/>
        </p:nvSpPr>
        <p:spPr>
          <a:xfrm>
            <a:off x="11086434" y="6161200"/>
            <a:ext cx="731700" cy="3693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Roboto"/>
                <a:ea typeface="Roboto"/>
                <a:cs typeface="Roboto"/>
                <a:sym typeface="Roboto"/>
              </a:rPr>
              <a:t>‹#›</a:t>
            </a:fld>
            <a:endParaRPr sz="800" b="0" i="0" u="none" strike="noStrike" cap="none">
              <a:solidFill>
                <a:schemeClr val="lt1"/>
              </a:solidFill>
              <a:latin typeface="Roboto"/>
              <a:ea typeface="Roboto"/>
              <a:cs typeface="Roboto"/>
              <a:sym typeface="Roboto"/>
            </a:endParaRPr>
          </a:p>
        </p:txBody>
      </p:sp>
      <p:sp>
        <p:nvSpPr>
          <p:cNvPr id="90" name="Google Shape;90;g2658efcf582_0_373"/>
          <p:cNvSpPr/>
          <p:nvPr/>
        </p:nvSpPr>
        <p:spPr>
          <a:xfrm>
            <a:off x="0" y="0"/>
            <a:ext cx="12192000" cy="927300"/>
          </a:xfrm>
          <a:prstGeom prst="rect">
            <a:avLst/>
          </a:prstGeom>
          <a:solidFill>
            <a:srgbClr val="3A414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91" name="Google Shape;91;g2658efcf582_0_373"/>
          <p:cNvSpPr txBox="1">
            <a:spLocks noGrp="1"/>
          </p:cNvSpPr>
          <p:nvPr>
            <p:ph type="title"/>
          </p:nvPr>
        </p:nvSpPr>
        <p:spPr>
          <a:xfrm>
            <a:off x="364833" y="123902"/>
            <a:ext cx="11557800" cy="645300"/>
          </a:xfrm>
          <a:prstGeom prst="rect">
            <a:avLst/>
          </a:prstGeom>
          <a:noFill/>
          <a:ln>
            <a:noFill/>
          </a:ln>
        </p:spPr>
        <p:txBody>
          <a:bodyPr spcFirstLastPara="1" wrap="square" lIns="121900" tIns="121900" rIns="121900" bIns="121900" anchor="t" anchorCtr="0">
            <a:noAutofit/>
          </a:bodyPr>
          <a:lstStyle>
            <a:lvl1pPr marR="0" lvl="0"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1pPr>
            <a:lvl2pPr marR="0" lvl="1"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2pPr>
            <a:lvl3pPr marR="0" lvl="2"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3pPr>
            <a:lvl4pPr marR="0" lvl="3"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4pPr>
            <a:lvl5pPr marR="0" lvl="4"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5pPr>
            <a:lvl6pPr marR="0" lvl="5"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6pPr>
            <a:lvl7pPr marR="0" lvl="6"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7pPr>
            <a:lvl8pPr marR="0" lvl="7"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8pPr>
            <a:lvl9pPr marR="0" lvl="8"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9pPr>
          </a:lstStyle>
          <a:p>
            <a:endParaRPr/>
          </a:p>
        </p:txBody>
      </p:sp>
      <p:sp>
        <p:nvSpPr>
          <p:cNvPr id="92" name="Google Shape;92;g2658efcf582_0_373"/>
          <p:cNvSpPr txBox="1">
            <a:spLocks noGrp="1"/>
          </p:cNvSpPr>
          <p:nvPr>
            <p:ph type="subTitle" idx="1"/>
          </p:nvPr>
        </p:nvSpPr>
        <p:spPr>
          <a:xfrm>
            <a:off x="364833" y="1076867"/>
            <a:ext cx="11557800" cy="5019000"/>
          </a:xfrm>
          <a:prstGeom prst="rect">
            <a:avLst/>
          </a:prstGeom>
          <a:noFill/>
          <a:ln>
            <a:noFill/>
          </a:ln>
        </p:spPr>
        <p:txBody>
          <a:bodyPr spcFirstLastPara="1" wrap="square" lIns="121900" tIns="121900" rIns="121900" bIns="121900" anchor="t" anchorCtr="0">
            <a:noAutofit/>
          </a:bodyPr>
          <a:lstStyle>
            <a:lvl1pPr marR="0" lvl="0" algn="l" rtl="0">
              <a:lnSpc>
                <a:spcPct val="115000"/>
              </a:lnSpc>
              <a:spcBef>
                <a:spcPts val="0"/>
              </a:spcBef>
              <a:spcAft>
                <a:spcPts val="0"/>
              </a:spcAft>
              <a:buClr>
                <a:schemeClr val="dk2"/>
              </a:buClr>
              <a:buSzPts val="1900"/>
              <a:buFont typeface="Roboto"/>
              <a:buAutoNum type="arabicPeriod"/>
              <a:defRPr sz="1900" b="0" i="0" u="none" strike="noStrike" cap="none">
                <a:solidFill>
                  <a:schemeClr val="dk2"/>
                </a:solidFill>
                <a:latin typeface="Roboto"/>
                <a:ea typeface="Roboto"/>
                <a:cs typeface="Roboto"/>
                <a:sym typeface="Roboto"/>
              </a:defRPr>
            </a:lvl1pPr>
            <a:lvl2pPr marR="0" lvl="1"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2pPr>
            <a:lvl3pPr marR="0" lvl="2"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3pPr>
            <a:lvl4pPr marR="0" lvl="3" algn="l" rtl="0">
              <a:lnSpc>
                <a:spcPct val="115000"/>
              </a:lnSpc>
              <a:spcBef>
                <a:spcPts val="0"/>
              </a:spcBef>
              <a:spcAft>
                <a:spcPts val="0"/>
              </a:spcAft>
              <a:buClr>
                <a:srgbClr val="000000"/>
              </a:buClr>
              <a:buSzPts val="1500"/>
              <a:buFont typeface="Arial"/>
              <a:buAutoNum type="arabicPeriod"/>
              <a:defRPr sz="1500" b="0" i="0" u="none" strike="noStrike" cap="none">
                <a:solidFill>
                  <a:srgbClr val="666666"/>
                </a:solidFill>
                <a:latin typeface="Roboto"/>
                <a:ea typeface="Roboto"/>
                <a:cs typeface="Roboto"/>
                <a:sym typeface="Roboto"/>
              </a:defRPr>
            </a:lvl4pPr>
            <a:lvl5pPr marR="0" lvl="4"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5pPr>
            <a:lvl6pPr marR="0" lvl="5"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6pPr>
            <a:lvl7pPr marR="0" lvl="6" algn="l" rtl="0">
              <a:lnSpc>
                <a:spcPct val="115000"/>
              </a:lnSpc>
              <a:spcBef>
                <a:spcPts val="0"/>
              </a:spcBef>
              <a:spcAft>
                <a:spcPts val="0"/>
              </a:spcAft>
              <a:buClr>
                <a:srgbClr val="000000"/>
              </a:buClr>
              <a:buSzPts val="1500"/>
              <a:buFont typeface="Arial"/>
              <a:buAutoNum type="arabicPeriod"/>
              <a:defRPr sz="1500" b="0" i="0" u="none" strike="noStrike" cap="none">
                <a:solidFill>
                  <a:srgbClr val="666666"/>
                </a:solidFill>
                <a:latin typeface="Roboto"/>
                <a:ea typeface="Roboto"/>
                <a:cs typeface="Roboto"/>
                <a:sym typeface="Roboto"/>
              </a:defRPr>
            </a:lvl7pPr>
            <a:lvl8pPr marR="0" lvl="7"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8pPr>
            <a:lvl9pPr marR="0" lvl="8"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29323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9.png"/><Relationship Id="rId2" Type="http://schemas.openxmlformats.org/officeDocument/2006/relationships/slideLayout" Target="../slideLayouts/slideLayout51.xml"/><Relationship Id="rId16"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1.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734" r:id="rId2"/>
    <p:sldLayoutId id="214748373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732" r:id="rId13"/>
    <p:sldLayoutId id="2147483682" r:id="rId14"/>
    <p:sldLayoutId id="2147483747" r:id="rId15"/>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07" r:id="rId11"/>
    <p:sldLayoutId id="2147483746"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94912440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288" y="-8468"/>
            <a:ext cx="12228421" cy="6874935"/>
            <a:chOff x="-8466" y="-8468"/>
            <a:chExt cx="9171316" cy="6874935"/>
          </a:xfrm>
        </p:grpSpPr>
        <p:sp>
          <p:nvSpPr>
            <p:cNvPr id="7" name="Google Shape;7;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1"/>
            <p:cNvCxnSpPr/>
            <p:nvPr/>
          </p:nvCxnSpPr>
          <p:spPr>
            <a:xfrm rot="10800000" flipH="1">
              <a:off x="5130830" y="4175604"/>
              <a:ext cx="4022474" cy="2682396"/>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9" name="Google Shape;9;p1"/>
            <p:cNvCxnSpPr/>
            <p:nvPr/>
          </p:nvCxnSpPr>
          <p:spPr>
            <a:xfrm>
              <a:off x="7042707" y="0"/>
              <a:ext cx="1219199" cy="68580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0" name="Google Shape;10;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29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411"/>
              </a:srgbClr>
            </a:solidFill>
            <a:ln>
              <a:noFill/>
            </a:ln>
          </p:spPr>
        </p:sp>
        <p:sp>
          <p:nvSpPr>
            <p:cNvPr id="14" name="Google Shape;14;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812800" y="2160590"/>
            <a:ext cx="8463617" cy="3880773"/>
          </a:xfrm>
          <a:prstGeom prst="rect">
            <a:avLst/>
          </a:prstGeom>
          <a:noFill/>
          <a:ln>
            <a:noFill/>
          </a:ln>
        </p:spPr>
        <p:txBody>
          <a:bodyPr spcFirstLastPara="1" wrap="square" lIns="91425" tIns="91425" rIns="91425" bIns="91425" anchor="t" anchorCtr="0"/>
          <a:lstStyle>
            <a:lvl1pPr marL="457200" marR="0" lvl="0" indent="-320038"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3/11/2024</a:t>
            </a:fld>
            <a:endParaRPr lang="en-US">
              <a:solidFill>
                <a:prstClr val="black">
                  <a:tint val="75000"/>
                </a:prstClr>
              </a:solidFill>
            </a:endParaRPr>
          </a:p>
        </p:txBody>
      </p:sp>
      <p:pic>
        <p:nvPicPr>
          <p:cNvPr id="20" name="Google Shape;20;p1" descr="APS_CMYK_white_horizontal.png"/>
          <p:cNvPicPr preferRelativeResize="0"/>
          <p:nvPr/>
        </p:nvPicPr>
        <p:blipFill rotWithShape="1">
          <a:blip r:embed="rId17">
            <a:alphaModFix/>
          </a:blip>
          <a:srcRect/>
          <a:stretch/>
        </p:blipFill>
        <p:spPr>
          <a:xfrm>
            <a:off x="10082298" y="6191912"/>
            <a:ext cx="1924129" cy="645818"/>
          </a:xfrm>
          <a:prstGeom prst="rect">
            <a:avLst/>
          </a:prstGeom>
          <a:noFill/>
          <a:ln>
            <a:noFill/>
          </a:ln>
        </p:spPr>
      </p:pic>
      <p:sp>
        <p:nvSpPr>
          <p:cNvPr id="21" name="Google Shape;21;p1"/>
          <p:cNvSpPr txBox="1"/>
          <p:nvPr/>
        </p:nvSpPr>
        <p:spPr>
          <a:xfrm>
            <a:off x="9669388" y="6538420"/>
            <a:ext cx="73350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400"/>
                <a:buFont typeface="Arial"/>
                <a:buNone/>
              </a:pPr>
              <a:t>‹#›</a:t>
            </a:fld>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55398526"/>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8"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658efcf582_0_295"/>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111750" tIns="55850" rIns="111750" bIns="55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Calibri"/>
              <a:ea typeface="Calibri"/>
              <a:cs typeface="Calibri"/>
              <a:sym typeface="Calibri"/>
            </a:endParaRPr>
          </a:p>
        </p:txBody>
      </p:sp>
      <p:pic>
        <p:nvPicPr>
          <p:cNvPr id="11" name="Google Shape;11;g2658efcf582_0_295" descr="APS_CMYK_white_horizontal.png"/>
          <p:cNvPicPr preferRelativeResize="0"/>
          <p:nvPr/>
        </p:nvPicPr>
        <p:blipFill rotWithShape="1">
          <a:blip r:embed="rId19">
            <a:alphaModFix/>
          </a:blip>
          <a:srcRect/>
          <a:stretch/>
        </p:blipFill>
        <p:spPr>
          <a:xfrm>
            <a:off x="10082297" y="6191912"/>
            <a:ext cx="1443100" cy="645819"/>
          </a:xfrm>
          <a:prstGeom prst="rect">
            <a:avLst/>
          </a:prstGeom>
          <a:noFill/>
          <a:ln>
            <a:noFill/>
          </a:ln>
        </p:spPr>
      </p:pic>
    </p:spTree>
    <p:extLst>
      <p:ext uri="{BB962C8B-B14F-4D97-AF65-F5344CB8AC3E}">
        <p14:creationId xmlns:p14="http://schemas.microsoft.com/office/powerpoint/2010/main" val="858487749"/>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atlantapublicschools.us/Page/71713" TargetMode="External"/><Relationship Id="rId2" Type="http://schemas.openxmlformats.org/officeDocument/2006/relationships/notesSlide" Target="../notesSlides/notesSlide13.xml"/><Relationship Id="rId1" Type="http://schemas.openxmlformats.org/officeDocument/2006/relationships/slideLayout" Target="../slideLayouts/slideLayout65.xml"/><Relationship Id="rId5" Type="http://schemas.openxmlformats.org/officeDocument/2006/relationships/image" Target="../media/image33.emf"/><Relationship Id="rId4" Type="http://schemas.openxmlformats.org/officeDocument/2006/relationships/hyperlink" Target="https://survey.co1.qualtrics.com/jfe/form/SV_0VrymDxIIaygE9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tlantapublicschools.us/Page/71713" TargetMode="External"/><Relationship Id="rId2" Type="http://schemas.openxmlformats.org/officeDocument/2006/relationships/notesSlide" Target="../notesSlides/notesSlide14.xml"/><Relationship Id="rId1" Type="http://schemas.openxmlformats.org/officeDocument/2006/relationships/slideLayout" Target="../slideLayouts/slideLayout65.xml"/><Relationship Id="rId5" Type="http://schemas.openxmlformats.org/officeDocument/2006/relationships/image" Target="../media/image34.png"/><Relationship Id="rId4" Type="http://schemas.openxmlformats.org/officeDocument/2006/relationships/hyperlink" Target="https://survey.co1.qualtrics.com/jfe/form/SV_cAqsxuT3U5nNu0m?Q_lang=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FY25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a:t>
                      </a:r>
                      <a:r>
                        <a:rPr lang="en-US" sz="1100" b="0" i="1" baseline="0" dirty="0">
                          <a:solidFill>
                            <a:srgbClr val="FF0000"/>
                          </a:solidFill>
                        </a:rPr>
                        <a:t>(example-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prstClr val="black"/>
                </a:solidFill>
                <a:latin typeface="Century Schoolbook" panose="02040604050505020304"/>
              </a:rPr>
              <a:t>FY25</a:t>
            </a:r>
            <a:r>
              <a:rPr kumimoji="0" lang="en-US" sz="2700" b="1" i="0" u="none" strike="noStrike" kern="1200" cap="none" spc="0" normalizeH="0" baseline="0" noProof="0" dirty="0">
                <a:ln>
                  <a:noFill/>
                </a:ln>
                <a:solidFill>
                  <a:prstClr val="black"/>
                </a:solidFill>
                <a:effectLst/>
                <a:uLnTx/>
                <a:uFillTx/>
                <a:latin typeface="Century Schoolbook" panose="02040604050505020304"/>
                <a:ea typeface="+mn-ea"/>
                <a:cs typeface="+mn-cs"/>
              </a:rPr>
              <a:t>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
        <p:nvSpPr>
          <p:cNvPr id="7" name="TextBox 6">
            <a:extLst>
              <a:ext uri="{FF2B5EF4-FFF2-40B4-BE49-F238E27FC236}">
                <a16:creationId xmlns:a16="http://schemas.microsoft.com/office/drawing/2014/main" id="{E298B0E0-BB4F-CE27-D713-F9A59027737F}"/>
              </a:ext>
            </a:extLst>
          </p:cNvPr>
          <p:cNvSpPr txBox="1"/>
          <p:nvPr/>
        </p:nvSpPr>
        <p:spPr>
          <a:xfrm rot="20829984">
            <a:off x="4154368" y="3161721"/>
            <a:ext cx="6554510" cy="1323439"/>
          </a:xfrm>
          <a:prstGeom prst="rect">
            <a:avLst/>
          </a:prstGeom>
          <a:solidFill>
            <a:schemeClr val="accent2">
              <a:lumMod val="20000"/>
              <a:lumOff val="80000"/>
            </a:schemeClr>
          </a:solidFill>
          <a:ln w="38100">
            <a:solidFill>
              <a:schemeClr val="accent3"/>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D47B22"/>
                  </a:solidFill>
                  <a:prstDash val="solid"/>
                </a:ln>
                <a:solidFill>
                  <a:srgbClr val="D47B22"/>
                </a:solidFill>
                <a:effectLst/>
                <a:uLnTx/>
                <a:uFillTx/>
                <a:latin typeface="Tenorite"/>
                <a:ea typeface="+mn-ea"/>
                <a:cs typeface="+mn-cs"/>
              </a:rPr>
              <a:t>Example – insert the slides from your feedback meeting</a:t>
            </a:r>
          </a:p>
        </p:txBody>
      </p:sp>
      <p:pic>
        <p:nvPicPr>
          <p:cNvPr id="8" name="Picture 7">
            <a:extLst>
              <a:ext uri="{FF2B5EF4-FFF2-40B4-BE49-F238E27FC236}">
                <a16:creationId xmlns:a16="http://schemas.microsoft.com/office/drawing/2014/main" id="{B3EF53EB-CA91-AADC-1F8C-9DB6A0475F67}"/>
              </a:ext>
            </a:extLst>
          </p:cNvPr>
          <p:cNvPicPr>
            <a:picLocks noChangeAspect="1"/>
          </p:cNvPicPr>
          <p:nvPr/>
        </p:nvPicPr>
        <p:blipFill>
          <a:blip r:embed="rId4"/>
          <a:stretch>
            <a:fillRect/>
          </a:stretch>
        </p:blipFill>
        <p:spPr>
          <a:xfrm>
            <a:off x="3519951" y="1240623"/>
            <a:ext cx="8672049" cy="5382544"/>
          </a:xfrm>
          <a:prstGeom prst="rect">
            <a:avLst/>
          </a:prstGeom>
        </p:spPr>
      </p:pic>
    </p:spTree>
    <p:extLst>
      <p:ext uri="{BB962C8B-B14F-4D97-AF65-F5344CB8AC3E}">
        <p14:creationId xmlns:p14="http://schemas.microsoft.com/office/powerpoint/2010/main" val="2920101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700942307"/>
              </p:ext>
            </p:extLst>
          </p:nvPr>
        </p:nvGraphicFramePr>
        <p:xfrm>
          <a:off x="2856090" y="1240623"/>
          <a:ext cx="8878711" cy="5303522"/>
        </p:xfrm>
        <a:graphic>
          <a:graphicData uri="http://schemas.openxmlformats.org/drawingml/2006/table">
            <a:tbl>
              <a:tblPr firstRow="1" bandRow="1">
                <a:tableStyleId>{21E4AEA4-8DFA-4A89-87EB-49C32662AFE0}</a:tableStyleId>
              </a:tblPr>
              <a:tblGrid>
                <a:gridCol w="1736767">
                  <a:extLst>
                    <a:ext uri="{9D8B030D-6E8A-4147-A177-3AD203B41FA5}">
                      <a16:colId xmlns:a16="http://schemas.microsoft.com/office/drawing/2014/main" val="20000"/>
                    </a:ext>
                  </a:extLst>
                </a:gridCol>
                <a:gridCol w="1931626">
                  <a:extLst>
                    <a:ext uri="{9D8B030D-6E8A-4147-A177-3AD203B41FA5}">
                      <a16:colId xmlns:a16="http://schemas.microsoft.com/office/drawing/2014/main" val="20001"/>
                    </a:ext>
                  </a:extLst>
                </a:gridCol>
                <a:gridCol w="1931626">
                  <a:extLst>
                    <a:ext uri="{9D8B030D-6E8A-4147-A177-3AD203B41FA5}">
                      <a16:colId xmlns:a16="http://schemas.microsoft.com/office/drawing/2014/main" val="20002"/>
                    </a:ext>
                  </a:extLst>
                </a:gridCol>
                <a:gridCol w="1779144">
                  <a:extLst>
                    <a:ext uri="{9D8B030D-6E8A-4147-A177-3AD203B41FA5}">
                      <a16:colId xmlns:a16="http://schemas.microsoft.com/office/drawing/2014/main" val="20003"/>
                    </a:ext>
                  </a:extLst>
                </a:gridCol>
                <a:gridCol w="1499548">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a:t>
                      </a:r>
                      <a:r>
                        <a:rPr lang="en-US" sz="1100" b="0" i="1" baseline="0" dirty="0">
                          <a:solidFill>
                            <a:srgbClr val="FF0000"/>
                          </a:solidFill>
                        </a:rPr>
                        <a:t>(example-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31153"/>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prstClr val="black"/>
                </a:solidFill>
                <a:latin typeface="Century Schoolbook" panose="02040604050505020304"/>
              </a:rPr>
              <a:t>FY25</a:t>
            </a:r>
            <a:r>
              <a:rPr kumimoji="0" lang="en-US" sz="2700" b="1" i="0" u="none" strike="noStrike" kern="1200" cap="none" spc="0" normalizeH="0" baseline="0" noProof="0" dirty="0">
                <a:ln>
                  <a:noFill/>
                </a:ln>
                <a:solidFill>
                  <a:prstClr val="black"/>
                </a:solidFill>
                <a:effectLst/>
                <a:uLnTx/>
                <a:uFillTx/>
                <a:latin typeface="Century Schoolbook" panose="02040604050505020304"/>
                <a:ea typeface="+mn-ea"/>
                <a:cs typeface="+mn-cs"/>
              </a:rPr>
              <a:t>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
        <p:nvSpPr>
          <p:cNvPr id="7" name="TextBox 6">
            <a:extLst>
              <a:ext uri="{FF2B5EF4-FFF2-40B4-BE49-F238E27FC236}">
                <a16:creationId xmlns:a16="http://schemas.microsoft.com/office/drawing/2014/main" id="{381C8B8E-4670-D20A-6391-DDC6644AE06F}"/>
              </a:ext>
            </a:extLst>
          </p:cNvPr>
          <p:cNvSpPr txBox="1"/>
          <p:nvPr/>
        </p:nvSpPr>
        <p:spPr>
          <a:xfrm rot="20829984">
            <a:off x="4410483" y="2965268"/>
            <a:ext cx="6554510" cy="1323439"/>
          </a:xfrm>
          <a:prstGeom prst="rect">
            <a:avLst/>
          </a:prstGeom>
          <a:solidFill>
            <a:schemeClr val="accent2">
              <a:lumMod val="20000"/>
              <a:lumOff val="80000"/>
            </a:schemeClr>
          </a:solidFill>
          <a:ln w="38100">
            <a:solidFill>
              <a:schemeClr val="accent3"/>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D47B22"/>
                  </a:solidFill>
                  <a:prstDash val="solid"/>
                </a:ln>
                <a:solidFill>
                  <a:srgbClr val="D47B22"/>
                </a:solidFill>
                <a:effectLst/>
                <a:uLnTx/>
                <a:uFillTx/>
                <a:latin typeface="Tenorite"/>
                <a:ea typeface="+mn-ea"/>
                <a:cs typeface="+mn-cs"/>
              </a:rPr>
              <a:t>Example – insert the slides from your feedback meeting</a:t>
            </a:r>
          </a:p>
        </p:txBody>
      </p:sp>
      <p:pic>
        <p:nvPicPr>
          <p:cNvPr id="8" name="Picture 7">
            <a:extLst>
              <a:ext uri="{FF2B5EF4-FFF2-40B4-BE49-F238E27FC236}">
                <a16:creationId xmlns:a16="http://schemas.microsoft.com/office/drawing/2014/main" id="{53345527-661F-D6E4-1002-2F9080EA2BBB}"/>
              </a:ext>
            </a:extLst>
          </p:cNvPr>
          <p:cNvPicPr>
            <a:picLocks noChangeAspect="1"/>
          </p:cNvPicPr>
          <p:nvPr/>
        </p:nvPicPr>
        <p:blipFill>
          <a:blip r:embed="rId4"/>
          <a:stretch>
            <a:fillRect/>
          </a:stretch>
        </p:blipFill>
        <p:spPr>
          <a:xfrm>
            <a:off x="2000281" y="638984"/>
            <a:ext cx="10154155" cy="5905161"/>
          </a:xfrm>
          <a:prstGeom prst="rect">
            <a:avLst/>
          </a:prstGeom>
        </p:spPr>
      </p:pic>
    </p:spTree>
    <p:extLst>
      <p:ext uri="{BB962C8B-B14F-4D97-AF65-F5344CB8AC3E}">
        <p14:creationId xmlns:p14="http://schemas.microsoft.com/office/powerpoint/2010/main" val="203073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D6B34-4822-3D59-0AE8-997BC646A1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35900D1-CA0D-9238-F013-F1A6F6D4C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a:extLst>
              <a:ext uri="{FF2B5EF4-FFF2-40B4-BE49-F238E27FC236}">
                <a16:creationId xmlns:a16="http://schemas.microsoft.com/office/drawing/2014/main" id="{3ED020E8-0CC1-1A57-2212-CC2B46870907}"/>
              </a:ext>
            </a:extLst>
          </p:cNvPr>
          <p:cNvGraphicFramePr>
            <a:graphicFrameLocks noGrp="1"/>
          </p:cNvGraphicFramePr>
          <p:nvPr/>
        </p:nvGraphicFramePr>
        <p:xfrm>
          <a:off x="2856090" y="1240623"/>
          <a:ext cx="8878711" cy="5303522"/>
        </p:xfrm>
        <a:graphic>
          <a:graphicData uri="http://schemas.openxmlformats.org/drawingml/2006/table">
            <a:tbl>
              <a:tblPr firstRow="1" bandRow="1">
                <a:tableStyleId>{21E4AEA4-8DFA-4A89-87EB-49C32662AFE0}</a:tableStyleId>
              </a:tblPr>
              <a:tblGrid>
                <a:gridCol w="1736767">
                  <a:extLst>
                    <a:ext uri="{9D8B030D-6E8A-4147-A177-3AD203B41FA5}">
                      <a16:colId xmlns:a16="http://schemas.microsoft.com/office/drawing/2014/main" val="20000"/>
                    </a:ext>
                  </a:extLst>
                </a:gridCol>
                <a:gridCol w="1931626">
                  <a:extLst>
                    <a:ext uri="{9D8B030D-6E8A-4147-A177-3AD203B41FA5}">
                      <a16:colId xmlns:a16="http://schemas.microsoft.com/office/drawing/2014/main" val="20001"/>
                    </a:ext>
                  </a:extLst>
                </a:gridCol>
                <a:gridCol w="1931626">
                  <a:extLst>
                    <a:ext uri="{9D8B030D-6E8A-4147-A177-3AD203B41FA5}">
                      <a16:colId xmlns:a16="http://schemas.microsoft.com/office/drawing/2014/main" val="20002"/>
                    </a:ext>
                  </a:extLst>
                </a:gridCol>
                <a:gridCol w="1779144">
                  <a:extLst>
                    <a:ext uri="{9D8B030D-6E8A-4147-A177-3AD203B41FA5}">
                      <a16:colId xmlns:a16="http://schemas.microsoft.com/office/drawing/2014/main" val="20003"/>
                    </a:ext>
                  </a:extLst>
                </a:gridCol>
                <a:gridCol w="1499548">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a:t>
                      </a:r>
                      <a:r>
                        <a:rPr lang="en-US" sz="1100" b="0" i="1" baseline="0" dirty="0">
                          <a:solidFill>
                            <a:srgbClr val="FF0000"/>
                          </a:solidFill>
                        </a:rPr>
                        <a:t>(example-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FC0624FA-4F60-2045-8B53-2ACA0EBAE19D}"/>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E3E777E0-7C66-C2AB-3483-5FB5D566DCFC}"/>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B11B89E7-934A-6F3C-D2B1-65ACC87E8DB3}"/>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prstClr val="black"/>
                </a:solidFill>
                <a:latin typeface="Century Schoolbook" panose="02040604050505020304"/>
              </a:rPr>
              <a:t>FY25</a:t>
            </a:r>
            <a:r>
              <a:rPr kumimoji="0" lang="en-US" sz="2700" b="1" i="0" u="none" strike="noStrike" kern="1200" cap="none" spc="0" normalizeH="0" baseline="0" noProof="0" dirty="0">
                <a:ln>
                  <a:noFill/>
                </a:ln>
                <a:solidFill>
                  <a:prstClr val="black"/>
                </a:solidFill>
                <a:effectLst/>
                <a:uLnTx/>
                <a:uFillTx/>
                <a:latin typeface="Century Schoolbook" panose="02040604050505020304"/>
                <a:ea typeface="+mn-ea"/>
                <a:cs typeface="+mn-cs"/>
              </a:rPr>
              <a:t> Strategic Plan Break-out</a:t>
            </a:r>
          </a:p>
        </p:txBody>
      </p:sp>
      <p:sp>
        <p:nvSpPr>
          <p:cNvPr id="6" name="Rectangle 5">
            <a:extLst>
              <a:ext uri="{FF2B5EF4-FFF2-40B4-BE49-F238E27FC236}">
                <a16:creationId xmlns:a16="http://schemas.microsoft.com/office/drawing/2014/main" id="{D401EDC5-C946-0A37-5A95-8843129B9D28}"/>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
        <p:nvSpPr>
          <p:cNvPr id="7" name="TextBox 6">
            <a:extLst>
              <a:ext uri="{FF2B5EF4-FFF2-40B4-BE49-F238E27FC236}">
                <a16:creationId xmlns:a16="http://schemas.microsoft.com/office/drawing/2014/main" id="{BE837172-4A7E-1E79-D995-55B594F3B928}"/>
              </a:ext>
            </a:extLst>
          </p:cNvPr>
          <p:cNvSpPr txBox="1"/>
          <p:nvPr/>
        </p:nvSpPr>
        <p:spPr>
          <a:xfrm rot="20829984">
            <a:off x="4410483" y="2965268"/>
            <a:ext cx="6554510" cy="1323439"/>
          </a:xfrm>
          <a:prstGeom prst="rect">
            <a:avLst/>
          </a:prstGeom>
          <a:solidFill>
            <a:schemeClr val="accent2">
              <a:lumMod val="20000"/>
              <a:lumOff val="80000"/>
            </a:schemeClr>
          </a:solidFill>
          <a:ln w="38100">
            <a:solidFill>
              <a:schemeClr val="accent3"/>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D47B22"/>
                  </a:solidFill>
                  <a:prstDash val="solid"/>
                </a:ln>
                <a:solidFill>
                  <a:srgbClr val="D47B22"/>
                </a:solidFill>
                <a:effectLst/>
                <a:uLnTx/>
                <a:uFillTx/>
                <a:latin typeface="Tenorite"/>
                <a:ea typeface="+mn-ea"/>
                <a:cs typeface="+mn-cs"/>
              </a:rPr>
              <a:t>Example – insert the slides from your feedback meeting</a:t>
            </a:r>
          </a:p>
        </p:txBody>
      </p:sp>
      <p:pic>
        <p:nvPicPr>
          <p:cNvPr id="8" name="Picture 7">
            <a:extLst>
              <a:ext uri="{FF2B5EF4-FFF2-40B4-BE49-F238E27FC236}">
                <a16:creationId xmlns:a16="http://schemas.microsoft.com/office/drawing/2014/main" id="{7F209B71-D7B4-2169-C5B5-25A000AD0E95}"/>
              </a:ext>
            </a:extLst>
          </p:cNvPr>
          <p:cNvPicPr>
            <a:picLocks noChangeAspect="1"/>
          </p:cNvPicPr>
          <p:nvPr/>
        </p:nvPicPr>
        <p:blipFill>
          <a:blip r:embed="rId4"/>
          <a:stretch>
            <a:fillRect/>
          </a:stretch>
        </p:blipFill>
        <p:spPr>
          <a:xfrm>
            <a:off x="2407466" y="875783"/>
            <a:ext cx="9746970" cy="5668362"/>
          </a:xfrm>
          <a:prstGeom prst="rect">
            <a:avLst/>
          </a:prstGeom>
        </p:spPr>
      </p:pic>
      <p:pic>
        <p:nvPicPr>
          <p:cNvPr id="9" name="Content Placeholder 5">
            <a:extLst>
              <a:ext uri="{FF2B5EF4-FFF2-40B4-BE49-F238E27FC236}">
                <a16:creationId xmlns:a16="http://schemas.microsoft.com/office/drawing/2014/main" id="{CCCDFB46-A8DA-15E8-0552-ED2562D37E2C}"/>
              </a:ext>
            </a:extLst>
          </p:cNvPr>
          <p:cNvPicPr>
            <a:picLocks noGrp="1" noChangeAspect="1"/>
          </p:cNvPicPr>
          <p:nvPr>
            <p:ph sz="half" idx="1"/>
          </p:nvPr>
        </p:nvPicPr>
        <p:blipFill>
          <a:blip r:embed="rId5"/>
          <a:stretch>
            <a:fillRect/>
          </a:stretch>
        </p:blipFill>
        <p:spPr>
          <a:xfrm>
            <a:off x="1077687" y="775093"/>
            <a:ext cx="10671048" cy="5769052"/>
          </a:xfrm>
        </p:spPr>
      </p:pic>
    </p:spTree>
    <p:extLst>
      <p:ext uri="{BB962C8B-B14F-4D97-AF65-F5344CB8AC3E}">
        <p14:creationId xmlns:p14="http://schemas.microsoft.com/office/powerpoint/2010/main" val="304309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178654085"/>
              </p:ext>
            </p:extLst>
          </p:nvPr>
        </p:nvGraphicFramePr>
        <p:xfrm>
          <a:off x="3640678" y="1240623"/>
          <a:ext cx="8094122" cy="5376481"/>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r>
                        <a:rPr lang="en-US" sz="800" dirty="0"/>
                        <a:t>Increase instructional family engagement opportunities </a:t>
                      </a:r>
                    </a:p>
                  </a:txBody>
                  <a:tcPr marL="68580" marR="68580" marT="34290" marB="34290" anchor="ctr"/>
                </a:tc>
                <a:tc>
                  <a:txBody>
                    <a:bodyPr/>
                    <a:lstStyle/>
                    <a:p>
                      <a:r>
                        <a:rPr lang="en-US" sz="800" dirty="0"/>
                        <a:t>Whole Child </a:t>
                      </a:r>
                    </a:p>
                  </a:txBody>
                  <a:tcPr marL="68580" marR="68580" marT="34290" marB="34290" anchor="ctr"/>
                </a:tc>
                <a:tc>
                  <a:txBody>
                    <a:bodyPr/>
                    <a:lstStyle/>
                    <a:p>
                      <a:r>
                        <a:rPr lang="en-US" sz="800" dirty="0"/>
                        <a:t>Provide Family Engagement Workshops to support instruction at home.</a:t>
                      </a:r>
                    </a:p>
                  </a:txBody>
                  <a:tcPr marL="68580" marR="68580" marT="34290" marB="34290" anchor="ctr"/>
                </a:tc>
                <a:tc>
                  <a:txBody>
                    <a:bodyPr/>
                    <a:lstStyle/>
                    <a:p>
                      <a:r>
                        <a:rPr lang="en-US" sz="800" dirty="0"/>
                        <a:t>Materials for parents such as workbooks, flash cards, project supplies </a:t>
                      </a:r>
                    </a:p>
                  </a:txBody>
                  <a:tcPr marL="68580" marR="68580" marT="34290" marB="34290" anchor="ctr"/>
                </a:tc>
                <a:tc>
                  <a:txBody>
                    <a:bodyPr/>
                    <a:lstStyle/>
                    <a:p>
                      <a:r>
                        <a:rPr lang="en-US" sz="800" dirty="0"/>
                        <a:t>$13, 140</a:t>
                      </a:r>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a:t>
            </a:r>
            <a:r>
              <a:rPr lang="en-US" sz="2000" b="1" dirty="0">
                <a:solidFill>
                  <a:prstClr val="black"/>
                </a:solidFill>
                <a:latin typeface="Century Schoolbook"/>
              </a:rPr>
              <a:t>FY25</a:t>
            </a: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 Title I Family Engagement Funds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$___13,140___</a:t>
            </a:r>
            <a:endParaRPr kumimoji="0" lang="en-US" sz="1800" b="0" i="0" u="none" strike="noStrike" kern="1200" cap="none" spc="0" normalizeH="0" baseline="0" noProof="0" dirty="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483686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CFBF-C091-07BE-5A94-13ED50DF1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AA831-8EA6-201E-E411-6600BF0F92DD}"/>
              </a:ext>
            </a:extLst>
          </p:cNvPr>
          <p:cNvSpPr>
            <a:spLocks noGrp="1"/>
          </p:cNvSpPr>
          <p:nvPr>
            <p:ph type="title"/>
          </p:nvPr>
        </p:nvSpPr>
        <p:spPr>
          <a:xfrm>
            <a:off x="2251802" y="454152"/>
            <a:ext cx="9414779" cy="1344744"/>
          </a:xfrm>
        </p:spPr>
        <p:txBody>
          <a:bodyPr/>
          <a:lstStyle/>
          <a:p>
            <a:r>
              <a:rPr lang="en-US"/>
              <a:t>Summary of position Changes to Support the Strategic Plan</a:t>
            </a:r>
          </a:p>
        </p:txBody>
      </p:sp>
      <p:graphicFrame>
        <p:nvGraphicFramePr>
          <p:cNvPr id="5" name="Content Placeholder 4">
            <a:extLst>
              <a:ext uri="{FF2B5EF4-FFF2-40B4-BE49-F238E27FC236}">
                <a16:creationId xmlns:a16="http://schemas.microsoft.com/office/drawing/2014/main" id="{C3E710C8-6069-03E6-C092-2E5B5477735E}"/>
              </a:ext>
            </a:extLst>
          </p:cNvPr>
          <p:cNvGraphicFramePr>
            <a:graphicFrameLocks noGrp="1"/>
          </p:cNvGraphicFramePr>
          <p:nvPr>
            <p:ph sz="half" idx="1"/>
            <p:extLst>
              <p:ext uri="{D42A27DB-BD31-4B8C-83A1-F6EECF244321}">
                <p14:modId xmlns:p14="http://schemas.microsoft.com/office/powerpoint/2010/main" val="3122014057"/>
              </p:ext>
            </p:extLst>
          </p:nvPr>
        </p:nvGraphicFramePr>
        <p:xfrm>
          <a:off x="1152144" y="1714190"/>
          <a:ext cx="10514438" cy="2866953"/>
        </p:xfrm>
        <a:graphic>
          <a:graphicData uri="http://schemas.openxmlformats.org/drawingml/2006/table">
            <a:tbl>
              <a:tblPr firstRow="1" bandRow="1">
                <a:tableStyleId>{5C22544A-7EE6-4342-B048-85BDC9FD1C3A}</a:tableStyleId>
              </a:tblPr>
              <a:tblGrid>
                <a:gridCol w="5257219">
                  <a:extLst>
                    <a:ext uri="{9D8B030D-6E8A-4147-A177-3AD203B41FA5}">
                      <a16:colId xmlns:a16="http://schemas.microsoft.com/office/drawing/2014/main" val="3868647755"/>
                    </a:ext>
                  </a:extLst>
                </a:gridCol>
                <a:gridCol w="5257219">
                  <a:extLst>
                    <a:ext uri="{9D8B030D-6E8A-4147-A177-3AD203B41FA5}">
                      <a16:colId xmlns:a16="http://schemas.microsoft.com/office/drawing/2014/main" val="2112092059"/>
                    </a:ext>
                  </a:extLst>
                </a:gridCol>
              </a:tblGrid>
              <a:tr h="657413">
                <a:tc>
                  <a:txBody>
                    <a:bodyPr/>
                    <a:lstStyle/>
                    <a:p>
                      <a:pPr lvl="0" algn="ctr">
                        <a:buNone/>
                      </a:pPr>
                      <a:r>
                        <a:rPr lang="en-US" sz="3200" dirty="0">
                          <a:solidFill>
                            <a:schemeClr val="tx1"/>
                          </a:solidFill>
                        </a:rPr>
                        <a:t>CREATED</a:t>
                      </a:r>
                    </a:p>
                  </a:txBody>
                  <a:tcPr anchor="ctr">
                    <a:solidFill>
                      <a:schemeClr val="accent2"/>
                    </a:solidFill>
                  </a:tcPr>
                </a:tc>
                <a:tc>
                  <a:txBody>
                    <a:bodyPr/>
                    <a:lstStyle/>
                    <a:p>
                      <a:pPr lvl="0" algn="ctr">
                        <a:buNone/>
                      </a:pPr>
                      <a:r>
                        <a:rPr lang="en-US" sz="3200">
                          <a:solidFill>
                            <a:schemeClr val="tx1"/>
                          </a:solidFill>
                        </a:rPr>
                        <a:t>REMOVED</a:t>
                      </a:r>
                    </a:p>
                  </a:txBody>
                  <a:tcPr anchor="ctr">
                    <a:solidFill>
                      <a:schemeClr val="accent2"/>
                    </a:solidFill>
                  </a:tcPr>
                </a:tc>
                <a:extLst>
                  <a:ext uri="{0D108BD9-81ED-4DB2-BD59-A6C34878D82A}">
                    <a16:rowId xmlns:a16="http://schemas.microsoft.com/office/drawing/2014/main" val="1634409478"/>
                  </a:ext>
                </a:extLst>
              </a:tr>
              <a:tr h="441908">
                <a:tc>
                  <a:txBody>
                    <a:bodyPr/>
                    <a:lstStyle/>
                    <a:p>
                      <a:r>
                        <a:rPr lang="en-US" dirty="0"/>
                        <a:t>Clinical Therapist </a:t>
                      </a:r>
                    </a:p>
                  </a:txBody>
                  <a:tcPr anchor="ctr"/>
                </a:tc>
                <a:tc>
                  <a:txBody>
                    <a:bodyPr/>
                    <a:lstStyle/>
                    <a:p>
                      <a:r>
                        <a:rPr lang="en-US" dirty="0"/>
                        <a:t>Reading Specialist </a:t>
                      </a:r>
                    </a:p>
                  </a:txBody>
                  <a:tcPr anchor="ctr"/>
                </a:tc>
                <a:extLst>
                  <a:ext uri="{0D108BD9-81ED-4DB2-BD59-A6C34878D82A}">
                    <a16:rowId xmlns:a16="http://schemas.microsoft.com/office/drawing/2014/main" val="1813335333"/>
                  </a:ext>
                </a:extLst>
              </a:tr>
              <a:tr h="441908">
                <a:tc>
                  <a:txBody>
                    <a:bodyPr/>
                    <a:lstStyle/>
                    <a:p>
                      <a:endParaRPr lang="en-US"/>
                    </a:p>
                  </a:txBody>
                  <a:tcPr anchor="ctr"/>
                </a:tc>
                <a:tc>
                  <a:txBody>
                    <a:bodyPr/>
                    <a:lstStyle/>
                    <a:p>
                      <a:r>
                        <a:rPr lang="en-US" dirty="0"/>
                        <a:t>Math Specialist </a:t>
                      </a:r>
                    </a:p>
                  </a:txBody>
                  <a:tcPr anchor="ctr"/>
                </a:tc>
                <a:extLst>
                  <a:ext uri="{0D108BD9-81ED-4DB2-BD59-A6C34878D82A}">
                    <a16:rowId xmlns:a16="http://schemas.microsoft.com/office/drawing/2014/main" val="4138019235"/>
                  </a:ext>
                </a:extLst>
              </a:tr>
              <a:tr h="441908">
                <a:tc>
                  <a:txBody>
                    <a:bodyPr/>
                    <a:lstStyle/>
                    <a:p>
                      <a:endParaRPr lang="en-US"/>
                    </a:p>
                  </a:txBody>
                  <a:tcPr anchor="ctr"/>
                </a:tc>
                <a:tc>
                  <a:txBody>
                    <a:bodyPr/>
                    <a:lstStyle/>
                    <a:p>
                      <a:r>
                        <a:rPr lang="en-US" dirty="0"/>
                        <a:t>Math Coach </a:t>
                      </a:r>
                    </a:p>
                  </a:txBody>
                  <a:tcPr anchor="ctr"/>
                </a:tc>
                <a:extLst>
                  <a:ext uri="{0D108BD9-81ED-4DB2-BD59-A6C34878D82A}">
                    <a16:rowId xmlns:a16="http://schemas.microsoft.com/office/drawing/2014/main" val="4244013826"/>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22258494"/>
                  </a:ext>
                </a:extLst>
              </a:tr>
              <a:tr h="441908">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sp>
        <p:nvSpPr>
          <p:cNvPr id="4" name="Slide Number Placeholder 3">
            <a:extLst>
              <a:ext uri="{FF2B5EF4-FFF2-40B4-BE49-F238E27FC236}">
                <a16:creationId xmlns:a16="http://schemas.microsoft.com/office/drawing/2014/main" id="{E37E5378-8576-2B7B-0DB0-16BBBCFFC2E8}"/>
              </a:ext>
            </a:extLst>
          </p:cNvPr>
          <p:cNvSpPr>
            <a:spLocks noGrp="1"/>
          </p:cNvSpPr>
          <p:nvPr>
            <p:ph type="sldNum" sz="quarter" idx="12"/>
          </p:nvPr>
        </p:nvSpPr>
        <p:spPr/>
        <p:txBody>
          <a:bodyPr/>
          <a:lstStyle/>
          <a:p>
            <a:fld id="{AEC10A0C-BB77-FD4A-8FA4-D4334D01E3A4}" type="slidenum">
              <a:rPr lang="en-US" smtClean="0"/>
              <a:pPr/>
              <a:t>14</a:t>
            </a:fld>
            <a:endParaRPr lang="en-US"/>
          </a:p>
        </p:txBody>
      </p:sp>
      <p:graphicFrame>
        <p:nvGraphicFramePr>
          <p:cNvPr id="3" name="Table 2">
            <a:extLst>
              <a:ext uri="{FF2B5EF4-FFF2-40B4-BE49-F238E27FC236}">
                <a16:creationId xmlns:a16="http://schemas.microsoft.com/office/drawing/2014/main" id="{8BD40AB5-D526-8D38-563D-5777281D673C}"/>
              </a:ext>
            </a:extLst>
          </p:cNvPr>
          <p:cNvGraphicFramePr>
            <a:graphicFrameLocks noGrp="1"/>
          </p:cNvGraphicFramePr>
          <p:nvPr/>
        </p:nvGraphicFramePr>
        <p:xfrm>
          <a:off x="1152144" y="4848662"/>
          <a:ext cx="10496931" cy="828040"/>
        </p:xfrm>
        <a:graphic>
          <a:graphicData uri="http://schemas.openxmlformats.org/drawingml/2006/table">
            <a:tbl>
              <a:tblPr firstRow="1" bandRow="1">
                <a:tableStyleId>{5C22544A-7EE6-4342-B048-85BDC9FD1C3A}</a:tableStyleId>
              </a:tblPr>
              <a:tblGrid>
                <a:gridCol w="10496931">
                  <a:extLst>
                    <a:ext uri="{9D8B030D-6E8A-4147-A177-3AD203B41FA5}">
                      <a16:colId xmlns:a16="http://schemas.microsoft.com/office/drawing/2014/main" val="32558296"/>
                    </a:ext>
                  </a:extLst>
                </a:gridCol>
              </a:tblGrid>
              <a:tr h="370840">
                <a:tc>
                  <a:txBody>
                    <a:bodyPr/>
                    <a:lstStyle/>
                    <a:p>
                      <a:r>
                        <a:rPr lang="en-US" sz="2400" b="1" dirty="0">
                          <a:solidFill>
                            <a:schemeClr val="tx1"/>
                          </a:solidFill>
                        </a:rPr>
                        <a:t>Summary of Changes </a:t>
                      </a:r>
                      <a:r>
                        <a:rPr lang="en-US" sz="2400" b="0" dirty="0">
                          <a:solidFill>
                            <a:schemeClr val="tx1"/>
                          </a:solidFill>
                        </a:rPr>
                        <a:t> </a:t>
                      </a:r>
                      <a:endParaRPr lang="en-US" sz="2400" b="1"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dirty="0">
                          <a:solidFill>
                            <a:srgbClr val="FF0000"/>
                          </a:solidFill>
                        </a:rPr>
                        <a:t>PRINCIPALS: Please provide a summary of the impact these changes and how it relates to your strategic plan here.</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91789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a:t>Staffing Conference Changes</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r>
              <a:rPr lang="en-US" sz="2400" dirty="0"/>
              <a:t>There </a:t>
            </a:r>
            <a:r>
              <a:rPr lang="en-US" sz="2400" dirty="0">
                <a:highlight>
                  <a:srgbClr val="FFFF00"/>
                </a:highlight>
              </a:rPr>
              <a:t>were</a:t>
            </a:r>
            <a:r>
              <a:rPr lang="en-US" sz="2400" dirty="0"/>
              <a:t> changes made to the draft budget we discussed at our last meeting. </a:t>
            </a:r>
          </a:p>
          <a:p>
            <a:r>
              <a:rPr lang="en-US" sz="2400" dirty="0"/>
              <a:t>These changes reflect an allocation change of </a:t>
            </a:r>
            <a:r>
              <a:rPr lang="en-US" sz="2400" dirty="0">
                <a:highlight>
                  <a:srgbClr val="FFFF00"/>
                </a:highlight>
              </a:rPr>
              <a:t>+$351,458</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15</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
        <p:nvSpPr>
          <p:cNvPr id="2" name="TextBox 1">
            <a:extLst>
              <a:ext uri="{FF2B5EF4-FFF2-40B4-BE49-F238E27FC236}">
                <a16:creationId xmlns:a16="http://schemas.microsoft.com/office/drawing/2014/main" id="{70252EB7-4C52-E872-4D62-6A1FB8E3A791}"/>
              </a:ext>
            </a:extLst>
          </p:cNvPr>
          <p:cNvSpPr txBox="1"/>
          <p:nvPr/>
        </p:nvSpPr>
        <p:spPr>
          <a:xfrm>
            <a:off x="6511895" y="452927"/>
            <a:ext cx="3349952" cy="3139321"/>
          </a:xfrm>
          <a:prstGeom prst="rect">
            <a:avLst/>
          </a:prstGeom>
          <a:solidFill>
            <a:schemeClr val="accent5"/>
          </a:solidFill>
          <a:ln w="57150">
            <a:solidFill>
              <a:schemeClr val="accent1"/>
            </a:solidFill>
          </a:ln>
        </p:spPr>
        <p:txBody>
          <a:bodyPr wrap="square" rtlCol="0">
            <a:spAutoFit/>
          </a:bodyPr>
          <a:lstStyle/>
          <a:p>
            <a:r>
              <a:rPr lang="en-US" b="1" u="sng" dirty="0"/>
              <a:t>Principals</a:t>
            </a:r>
            <a:r>
              <a:rPr lang="en-US" i="1" dirty="0"/>
              <a:t> –indicate on this slide if there were any changes made to your budget proposal at your staffing conference.  If there were no changes, please just cover the </a:t>
            </a:r>
            <a:r>
              <a:rPr lang="en-US" b="1" dirty="0"/>
              <a:t>Budget by Function</a:t>
            </a:r>
            <a:r>
              <a:rPr lang="en-US" dirty="0"/>
              <a:t> </a:t>
            </a:r>
            <a:r>
              <a:rPr lang="en-US" i="1" dirty="0"/>
              <a:t>on slides 7 &amp; 8 as a quick summary for your GO Team.  If there were changes, please summarize for your team and then discuss the </a:t>
            </a:r>
            <a:r>
              <a:rPr lang="en-US" b="1" dirty="0">
                <a:solidFill>
                  <a:schemeClr val="accent4"/>
                </a:solidFill>
              </a:rPr>
              <a:t>NEW</a:t>
            </a:r>
            <a:r>
              <a:rPr lang="en-US" i="1" dirty="0"/>
              <a:t> </a:t>
            </a:r>
            <a:r>
              <a:rPr lang="en-US" b="1" dirty="0"/>
              <a:t>Budget by Function</a:t>
            </a:r>
            <a:r>
              <a:rPr lang="en-US" dirty="0"/>
              <a:t> </a:t>
            </a:r>
            <a:r>
              <a:rPr lang="en-US" i="1" dirty="0"/>
              <a:t>values</a:t>
            </a:r>
            <a:r>
              <a:rPr lang="en-US" dirty="0"/>
              <a:t>.</a:t>
            </a:r>
            <a:endParaRPr lang="en-US" i="1" dirty="0"/>
          </a:p>
        </p:txBody>
      </p:sp>
    </p:spTree>
    <p:extLst>
      <p:ext uri="{BB962C8B-B14F-4D97-AF65-F5344CB8AC3E}">
        <p14:creationId xmlns:p14="http://schemas.microsoft.com/office/powerpoint/2010/main" val="3012005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486159" y="412939"/>
            <a:ext cx="8555992" cy="1043268"/>
          </a:xfrm>
        </p:spPr>
        <p:txBody>
          <a:bodyPr>
            <a:normAutofit fontScale="90000"/>
          </a:bodyPr>
          <a:lstStyle/>
          <a:p>
            <a:r>
              <a:rPr lang="en-US" dirty="0">
                <a:solidFill>
                  <a:schemeClr val="tx2"/>
                </a:solidFill>
              </a:rPr>
              <a:t>Summary of Changes at</a:t>
            </a:r>
            <a:br>
              <a:rPr lang="en-US" dirty="0">
                <a:solidFill>
                  <a:schemeClr val="tx2"/>
                </a:solidFill>
              </a:rPr>
            </a:br>
            <a:r>
              <a:rPr lang="en-US" dirty="0">
                <a:solidFill>
                  <a:schemeClr val="tx2"/>
                </a:solidFill>
              </a:rPr>
              <a:t>Staffing Conference</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16</a:t>
            </a:fld>
            <a:endParaRPr lang="en-US" dirty="0"/>
          </a:p>
        </p:txBody>
      </p:sp>
      <p:sp>
        <p:nvSpPr>
          <p:cNvPr id="3" name="Date Placeholder 2">
            <a:extLst>
              <a:ext uri="{FF2B5EF4-FFF2-40B4-BE49-F238E27FC236}">
                <a16:creationId xmlns:a16="http://schemas.microsoft.com/office/drawing/2014/main" id="{4D5B7634-ADBA-124F-B8CA-431F07F18D44}"/>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11, 2024</a:t>
            </a:fld>
            <a:endParaRPr lang="en-US" dirty="0"/>
          </a:p>
        </p:txBody>
      </p:sp>
      <p:graphicFrame>
        <p:nvGraphicFramePr>
          <p:cNvPr id="26" name="Table 26">
            <a:extLst>
              <a:ext uri="{FF2B5EF4-FFF2-40B4-BE49-F238E27FC236}">
                <a16:creationId xmlns:a16="http://schemas.microsoft.com/office/drawing/2014/main" id="{B96184F6-836E-6E70-0F9E-86E879C57E15}"/>
              </a:ext>
            </a:extLst>
          </p:cNvPr>
          <p:cNvGraphicFramePr>
            <a:graphicFrameLocks noGrp="1"/>
          </p:cNvGraphicFramePr>
          <p:nvPr>
            <p:extLst>
              <p:ext uri="{D42A27DB-BD31-4B8C-83A1-F6EECF244321}">
                <p14:modId xmlns:p14="http://schemas.microsoft.com/office/powerpoint/2010/main" val="1338846673"/>
              </p:ext>
            </p:extLst>
          </p:nvPr>
        </p:nvGraphicFramePr>
        <p:xfrm>
          <a:off x="486159" y="1954229"/>
          <a:ext cx="10272996" cy="4192662"/>
        </p:xfrm>
        <a:graphic>
          <a:graphicData uri="http://schemas.openxmlformats.org/drawingml/2006/table">
            <a:tbl>
              <a:tblPr firstRow="1" bandRow="1">
                <a:tableStyleId>{073A0DAA-6AF3-43AB-8588-CEC1D06C72B9}</a:tableStyleId>
              </a:tblPr>
              <a:tblGrid>
                <a:gridCol w="5136498">
                  <a:extLst>
                    <a:ext uri="{9D8B030D-6E8A-4147-A177-3AD203B41FA5}">
                      <a16:colId xmlns:a16="http://schemas.microsoft.com/office/drawing/2014/main" val="315162181"/>
                    </a:ext>
                  </a:extLst>
                </a:gridCol>
                <a:gridCol w="5136498">
                  <a:extLst>
                    <a:ext uri="{9D8B030D-6E8A-4147-A177-3AD203B41FA5}">
                      <a16:colId xmlns:a16="http://schemas.microsoft.com/office/drawing/2014/main" val="2319497927"/>
                    </a:ext>
                  </a:extLst>
                </a:gridCol>
              </a:tblGrid>
              <a:tr h="574594">
                <a:tc>
                  <a:txBody>
                    <a:bodyPr/>
                    <a:lstStyle/>
                    <a:p>
                      <a:pPr algn="ctr"/>
                      <a:r>
                        <a:rPr lang="en-US" sz="2000" dirty="0"/>
                        <a:t>Change at Staffing Conference</a:t>
                      </a:r>
                    </a:p>
                  </a:txBody>
                  <a:tcPr anchor="ctr"/>
                </a:tc>
                <a:tc>
                  <a:txBody>
                    <a:bodyPr/>
                    <a:lstStyle/>
                    <a:p>
                      <a:pPr algn="ctr"/>
                      <a:r>
                        <a:rPr lang="en-US" sz="2000" dirty="0"/>
                        <a:t>Impact to Proposed Budget</a:t>
                      </a:r>
                    </a:p>
                  </a:txBody>
                  <a:tcPr anchor="ctr"/>
                </a:tc>
                <a:extLst>
                  <a:ext uri="{0D108BD9-81ED-4DB2-BD59-A6C34878D82A}">
                    <a16:rowId xmlns:a16="http://schemas.microsoft.com/office/drawing/2014/main" val="1636317800"/>
                  </a:ext>
                </a:extLst>
              </a:tr>
              <a:tr h="574594">
                <a:tc>
                  <a:txBody>
                    <a:bodyPr/>
                    <a:lstStyle/>
                    <a:p>
                      <a:r>
                        <a:rPr lang="en-US" dirty="0">
                          <a:solidFill>
                            <a:srgbClr val="000000"/>
                          </a:solidFill>
                        </a:rPr>
                        <a:t>Abolish Math Coach </a:t>
                      </a:r>
                    </a:p>
                  </a:txBody>
                  <a:tcPr/>
                </a:tc>
                <a:tc>
                  <a:txBody>
                    <a:bodyPr/>
                    <a:lstStyle/>
                    <a:p>
                      <a:r>
                        <a:rPr lang="en-US" dirty="0">
                          <a:solidFill>
                            <a:srgbClr val="000000"/>
                          </a:solidFill>
                        </a:rPr>
                        <a:t>More money for academic needs and signature program </a:t>
                      </a:r>
                    </a:p>
                  </a:txBody>
                  <a:tcPr/>
                </a:tc>
                <a:extLst>
                  <a:ext uri="{0D108BD9-81ED-4DB2-BD59-A6C34878D82A}">
                    <a16:rowId xmlns:a16="http://schemas.microsoft.com/office/drawing/2014/main" val="400216019"/>
                  </a:ext>
                </a:extLst>
              </a:tr>
              <a:tr h="574594">
                <a:tc>
                  <a:txBody>
                    <a:bodyPr/>
                    <a:lstStyle/>
                    <a:p>
                      <a:r>
                        <a:rPr lang="en-US" dirty="0">
                          <a:solidFill>
                            <a:srgbClr val="000000"/>
                          </a:solidFill>
                        </a:rPr>
                        <a:t>Abolish reading specialist </a:t>
                      </a:r>
                    </a:p>
                  </a:txBody>
                  <a:tcPr/>
                </a:tc>
                <a:tc>
                  <a:txBody>
                    <a:bodyPr/>
                    <a:lstStyle/>
                    <a:p>
                      <a:r>
                        <a:rPr lang="en-US" dirty="0">
                          <a:solidFill>
                            <a:srgbClr val="000000"/>
                          </a:solidFill>
                        </a:rPr>
                        <a:t>More money for academic needs and signature program </a:t>
                      </a:r>
                    </a:p>
                    <a:p>
                      <a:endParaRPr lang="en-US" dirty="0">
                        <a:solidFill>
                          <a:srgbClr val="000000"/>
                        </a:solidFill>
                      </a:endParaRPr>
                    </a:p>
                  </a:txBody>
                  <a:tcPr/>
                </a:tc>
                <a:extLst>
                  <a:ext uri="{0D108BD9-81ED-4DB2-BD59-A6C34878D82A}">
                    <a16:rowId xmlns:a16="http://schemas.microsoft.com/office/drawing/2014/main" val="2776471190"/>
                  </a:ext>
                </a:extLst>
              </a:tr>
              <a:tr h="574594">
                <a:tc>
                  <a:txBody>
                    <a:bodyPr/>
                    <a:lstStyle/>
                    <a:p>
                      <a:r>
                        <a:rPr lang="en-US" dirty="0">
                          <a:solidFill>
                            <a:srgbClr val="000000"/>
                          </a:solidFill>
                        </a:rPr>
                        <a:t>Abolish Math Specialist </a:t>
                      </a:r>
                    </a:p>
                  </a:txBody>
                  <a:tcPr/>
                </a:tc>
                <a:tc>
                  <a:txBody>
                    <a:bodyPr/>
                    <a:lstStyle/>
                    <a:p>
                      <a:r>
                        <a:rPr lang="en-US" dirty="0">
                          <a:solidFill>
                            <a:srgbClr val="000000"/>
                          </a:solidFill>
                        </a:rPr>
                        <a:t>More money for academic needs and signature program </a:t>
                      </a:r>
                    </a:p>
                    <a:p>
                      <a:endParaRPr lang="en-US" dirty="0">
                        <a:solidFill>
                          <a:srgbClr val="000000"/>
                        </a:solidFill>
                      </a:endParaRPr>
                    </a:p>
                  </a:txBody>
                  <a:tcPr/>
                </a:tc>
                <a:extLst>
                  <a:ext uri="{0D108BD9-81ED-4DB2-BD59-A6C34878D82A}">
                    <a16:rowId xmlns:a16="http://schemas.microsoft.com/office/drawing/2014/main" val="38240653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5763638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99313731"/>
                  </a:ext>
                </a:extLst>
              </a:tr>
            </a:tbl>
          </a:graphicData>
        </a:graphic>
      </p:graphicFrame>
    </p:spTree>
    <p:extLst>
      <p:ext uri="{BB962C8B-B14F-4D97-AF65-F5344CB8AC3E}">
        <p14:creationId xmlns:p14="http://schemas.microsoft.com/office/powerpoint/2010/main" val="1664250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2DA7872-4A8F-005E-ECC6-9AEEC1D8EAED}"/>
              </a:ext>
            </a:extLst>
          </p:cNvPr>
          <p:cNvSpPr txBox="1">
            <a:spLocks/>
          </p:cNvSpPr>
          <p:nvPr/>
        </p:nvSpPr>
        <p:spPr>
          <a:xfrm>
            <a:off x="1981200" y="209419"/>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19" name="Picture 18">
            <a:extLst>
              <a:ext uri="{FF2B5EF4-FFF2-40B4-BE49-F238E27FC236}">
                <a16:creationId xmlns:a16="http://schemas.microsoft.com/office/drawing/2014/main" id="{54F0CD6D-2B82-13CE-FF7E-4A70E9ABAEB6}"/>
              </a:ext>
            </a:extLst>
          </p:cNvPr>
          <p:cNvPicPr>
            <a:picLocks noChangeAspect="1"/>
          </p:cNvPicPr>
          <p:nvPr/>
        </p:nvPicPr>
        <p:blipFill>
          <a:blip r:embed="rId2"/>
          <a:stretch>
            <a:fillRect/>
          </a:stretch>
        </p:blipFill>
        <p:spPr>
          <a:xfrm>
            <a:off x="3390899" y="1183720"/>
            <a:ext cx="5907685" cy="5417236"/>
          </a:xfrm>
          <a:prstGeom prst="rect">
            <a:avLst/>
          </a:prstGeom>
        </p:spPr>
      </p:pic>
      <p:sp>
        <p:nvSpPr>
          <p:cNvPr id="20" name="TextBox 19">
            <a:extLst>
              <a:ext uri="{FF2B5EF4-FFF2-40B4-BE49-F238E27FC236}">
                <a16:creationId xmlns:a16="http://schemas.microsoft.com/office/drawing/2014/main" id="{7D37449B-76FE-A736-C296-917C4B086624}"/>
              </a:ext>
            </a:extLst>
          </p:cNvPr>
          <p:cNvSpPr txBox="1"/>
          <p:nvPr/>
        </p:nvSpPr>
        <p:spPr>
          <a:xfrm rot="20379626">
            <a:off x="4763218" y="2921167"/>
            <a:ext cx="3163045"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D47B22"/>
                  </a:solidFill>
                  <a:prstDash val="solid"/>
                </a:ln>
                <a:solidFill>
                  <a:srgbClr val="D47B22">
                    <a:lumMod val="40000"/>
                    <a:lumOff val="60000"/>
                  </a:srgbClr>
                </a:solidFill>
                <a:effectLst/>
                <a:uLnTx/>
                <a:uFillTx/>
                <a:latin typeface="Sabon Next LT"/>
                <a:ea typeface="+mn-ea"/>
                <a:cs typeface="+mn-cs"/>
              </a:rPr>
              <a:t>Example</a:t>
            </a:r>
          </a:p>
        </p:txBody>
      </p:sp>
      <p:pic>
        <p:nvPicPr>
          <p:cNvPr id="2" name="Picture 1">
            <a:extLst>
              <a:ext uri="{FF2B5EF4-FFF2-40B4-BE49-F238E27FC236}">
                <a16:creationId xmlns:a16="http://schemas.microsoft.com/office/drawing/2014/main" id="{AE565CC4-4E1B-3161-0444-82F7F873D144}"/>
              </a:ext>
            </a:extLst>
          </p:cNvPr>
          <p:cNvPicPr>
            <a:picLocks noChangeAspect="1"/>
          </p:cNvPicPr>
          <p:nvPr/>
        </p:nvPicPr>
        <p:blipFill>
          <a:blip r:embed="rId3"/>
          <a:stretch>
            <a:fillRect/>
          </a:stretch>
        </p:blipFill>
        <p:spPr>
          <a:xfrm>
            <a:off x="456370" y="1183719"/>
            <a:ext cx="11048359" cy="5417236"/>
          </a:xfrm>
          <a:prstGeom prst="rect">
            <a:avLst/>
          </a:prstGeom>
        </p:spPr>
      </p:pic>
    </p:spTree>
    <p:extLst>
      <p:ext uri="{BB962C8B-B14F-4D97-AF65-F5344CB8AC3E}">
        <p14:creationId xmlns:p14="http://schemas.microsoft.com/office/powerpoint/2010/main" val="119975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6"/>
          </p:nvPr>
        </p:nvSpPr>
        <p:spPr/>
        <p:txBody>
          <a:bodyPr/>
          <a:lstStyle/>
          <a:p>
            <a:fld id="{294A09A9-5501-47C1-A89A-A340965A2BE2}" type="slidenum">
              <a:rPr lang="en-US" smtClean="0"/>
              <a:pPr/>
              <a:t>18</a:t>
            </a:fld>
            <a:endParaRPr lang="en-US" dirty="0">
              <a:latin typeface="+mn-lt"/>
            </a:endParaRPr>
          </a:p>
        </p:txBody>
      </p:sp>
      <p:graphicFrame>
        <p:nvGraphicFramePr>
          <p:cNvPr id="6" name="Chart 5">
            <a:extLst>
              <a:ext uri="{FF2B5EF4-FFF2-40B4-BE49-F238E27FC236}">
                <a16:creationId xmlns:a16="http://schemas.microsoft.com/office/drawing/2014/main" id="{3AB01211-778A-1E70-7C67-537EC937AA73}"/>
              </a:ext>
            </a:extLst>
          </p:cNvPr>
          <p:cNvGraphicFramePr>
            <a:graphicFrameLocks/>
          </p:cNvGraphicFramePr>
          <p:nvPr>
            <p:extLst>
              <p:ext uri="{D42A27DB-BD31-4B8C-83A1-F6EECF244321}">
                <p14:modId xmlns:p14="http://schemas.microsoft.com/office/powerpoint/2010/main" val="3902280677"/>
              </p:ext>
            </p:extLst>
          </p:nvPr>
        </p:nvGraphicFramePr>
        <p:xfrm>
          <a:off x="2367296" y="1206796"/>
          <a:ext cx="6964325" cy="497603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D435A632-1786-C77A-185A-F8975B228EC3}"/>
              </a:ext>
            </a:extLst>
          </p:cNvPr>
          <p:cNvSpPr txBox="1">
            <a:spLocks/>
          </p:cNvSpPr>
          <p:nvPr/>
        </p:nvSpPr>
        <p:spPr>
          <a:xfrm>
            <a:off x="1952625" y="3382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spTree>
    <p:extLst>
      <p:ext uri="{BB962C8B-B14F-4D97-AF65-F5344CB8AC3E}">
        <p14:creationId xmlns:p14="http://schemas.microsoft.com/office/powerpoint/2010/main" val="1252646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Discussion of reserve and Holdback funds</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31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901594369"/>
              </p:ext>
            </p:extLst>
          </p:nvPr>
        </p:nvGraphicFramePr>
        <p:xfrm>
          <a:off x="3640678" y="1240623"/>
          <a:ext cx="8094122" cy="5522399"/>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r>
                        <a:rPr lang="en-US" sz="800" dirty="0"/>
                        <a:t>Build teacher capacity to support academic achievements  </a:t>
                      </a:r>
                    </a:p>
                  </a:txBody>
                  <a:tcPr marL="68580" marR="68580" marT="34290" marB="34290" anchor="ctr"/>
                </a:tc>
                <a:tc>
                  <a:txBody>
                    <a:bodyPr/>
                    <a:lstStyle/>
                    <a:p>
                      <a:r>
                        <a:rPr lang="en-US" sz="800" dirty="0"/>
                        <a:t>Curriculum and instruction  </a:t>
                      </a:r>
                    </a:p>
                  </a:txBody>
                  <a:tcPr marL="68580" marR="68580" marT="34290" marB="34290" anchor="ctr"/>
                </a:tc>
                <a:tc>
                  <a:txBody>
                    <a:bodyPr/>
                    <a:lstStyle/>
                    <a:p>
                      <a:r>
                        <a:rPr lang="en-US" sz="800" dirty="0"/>
                        <a:t>Teachers will be paid stipends for coming in early and working additional days to internalize units </a:t>
                      </a:r>
                    </a:p>
                  </a:txBody>
                  <a:tcPr marL="68580" marR="68580" marT="34290" marB="34290" anchor="ctr"/>
                </a:tc>
                <a:tc>
                  <a:txBody>
                    <a:bodyPr/>
                    <a:lstStyle/>
                    <a:p>
                      <a:r>
                        <a:rPr lang="en-US" sz="800" dirty="0"/>
                        <a:t>Teacher stipends </a:t>
                      </a:r>
                    </a:p>
                  </a:txBody>
                  <a:tcPr marL="68580" marR="68580" marT="34290" marB="34290" anchor="ctr"/>
                </a:tc>
                <a:tc>
                  <a:txBody>
                    <a:bodyPr/>
                    <a:lstStyle/>
                    <a:p>
                      <a:r>
                        <a:rPr lang="en-US" sz="800" dirty="0"/>
                        <a:t>$30,000</a:t>
                      </a:r>
                    </a:p>
                  </a:txBody>
                  <a:tcPr marL="68580" marR="68580" marT="34290" marB="34290" anchor="ctr"/>
                </a:tc>
                <a:extLst>
                  <a:ext uri="{0D108BD9-81ED-4DB2-BD59-A6C34878D82A}">
                    <a16:rowId xmlns:a16="http://schemas.microsoft.com/office/drawing/2014/main" val="10002"/>
                  </a:ext>
                </a:extLst>
              </a:tr>
              <a:tr h="361381">
                <a:tc>
                  <a:txBody>
                    <a:bodyPr/>
                    <a:lstStyle/>
                    <a:p>
                      <a:r>
                        <a:rPr lang="en-US" sz="800" dirty="0"/>
                        <a:t>Increase academic achievement and support growth in ELA and Math </a:t>
                      </a:r>
                    </a:p>
                  </a:txBody>
                  <a:tcPr marL="68580" marR="68580" marT="34290" marB="34290" anchor="ctr"/>
                </a:tc>
                <a:tc>
                  <a:txBody>
                    <a:bodyPr/>
                    <a:lstStyle/>
                    <a:p>
                      <a:r>
                        <a:rPr lang="en-US" sz="800" dirty="0"/>
                        <a:t>Curriculum and instruction </a:t>
                      </a:r>
                    </a:p>
                  </a:txBody>
                  <a:tcPr marL="68580" marR="68580" marT="34290" marB="34290" anchor="ctr"/>
                </a:tc>
                <a:tc>
                  <a:txBody>
                    <a:bodyPr/>
                    <a:lstStyle/>
                    <a:p>
                      <a:r>
                        <a:rPr lang="en-US" sz="800" dirty="0"/>
                        <a:t>After school Tutorial to improve writing and math achievement </a:t>
                      </a:r>
                    </a:p>
                  </a:txBody>
                  <a:tcPr marL="68580" marR="68580" marT="34290" marB="34290" anchor="ctr"/>
                </a:tc>
                <a:tc>
                  <a:txBody>
                    <a:bodyPr/>
                    <a:lstStyle/>
                    <a:p>
                      <a:r>
                        <a:rPr lang="en-US" sz="800" dirty="0"/>
                        <a:t>Teacher stipends and transportation </a:t>
                      </a:r>
                    </a:p>
                  </a:txBody>
                  <a:tcPr marL="68580" marR="68580" marT="34290" marB="34290" anchor="ctr"/>
                </a:tc>
                <a:tc>
                  <a:txBody>
                    <a:bodyPr/>
                    <a:lstStyle/>
                    <a:p>
                      <a:r>
                        <a:rPr lang="en-US" sz="800" dirty="0"/>
                        <a:t>$30,000</a:t>
                      </a:r>
                    </a:p>
                  </a:txBody>
                  <a:tcPr marL="68580" marR="68580" marT="34290" marB="34290" anchor="ctr"/>
                </a:tc>
                <a:extLst>
                  <a:ext uri="{0D108BD9-81ED-4DB2-BD59-A6C34878D82A}">
                    <a16:rowId xmlns:a16="http://schemas.microsoft.com/office/drawing/2014/main" val="10003"/>
                  </a:ext>
                </a:extLst>
              </a:tr>
              <a:tr h="361381">
                <a:tc>
                  <a:txBody>
                    <a:bodyPr/>
                    <a:lstStyle/>
                    <a:p>
                      <a:r>
                        <a:rPr lang="en-US" sz="800" dirty="0"/>
                        <a:t>Build teacher capacity to support academic achievements </a:t>
                      </a:r>
                    </a:p>
                  </a:txBody>
                  <a:tcPr marL="68580" marR="68580" marT="34290" marB="34290" anchor="ctr"/>
                </a:tc>
                <a:tc>
                  <a:txBody>
                    <a:bodyPr/>
                    <a:lstStyle/>
                    <a:p>
                      <a:r>
                        <a:rPr lang="en-US" sz="800" dirty="0"/>
                        <a:t>Curriculum and Instruction</a:t>
                      </a:r>
                    </a:p>
                  </a:txBody>
                  <a:tcPr marL="68580" marR="68580" marT="34290" marB="34290" anchor="ctr"/>
                </a:tc>
                <a:tc>
                  <a:txBody>
                    <a:bodyPr/>
                    <a:lstStyle/>
                    <a:p>
                      <a:r>
                        <a:rPr lang="en-US" sz="800" dirty="0"/>
                        <a:t>Ongoing professional development for teachers in phonics, writing, and the new math curriculum </a:t>
                      </a:r>
                    </a:p>
                  </a:txBody>
                  <a:tcPr marL="68580" marR="68580" marT="34290" marB="34290" anchor="ctr"/>
                </a:tc>
                <a:tc>
                  <a:txBody>
                    <a:bodyPr/>
                    <a:lstStyle/>
                    <a:p>
                      <a:r>
                        <a:rPr lang="en-US" sz="800" dirty="0"/>
                        <a:t>Professional learning cost for teachers </a:t>
                      </a:r>
                    </a:p>
                  </a:txBody>
                  <a:tcPr marL="68580" marR="68580" marT="34290" marB="34290" anchor="ctr"/>
                </a:tc>
                <a:tc>
                  <a:txBody>
                    <a:bodyPr/>
                    <a:lstStyle/>
                    <a:p>
                      <a:r>
                        <a:rPr lang="en-US" sz="800" dirty="0"/>
                        <a:t>$26,366</a:t>
                      </a:r>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a:t>
            </a:r>
            <a:r>
              <a:rPr lang="en-US" sz="2700" b="1" dirty="0">
                <a:solidFill>
                  <a:prstClr val="black"/>
                </a:solidFill>
                <a:latin typeface="Century Schoolbook"/>
              </a:rPr>
              <a:t>FY25</a:t>
            </a: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 Leveling Reserve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$___$86,366__</a:t>
            </a:r>
          </a:p>
        </p:txBody>
      </p:sp>
    </p:spTree>
    <p:extLst>
      <p:ext uri="{BB962C8B-B14F-4D97-AF65-F5344CB8AC3E}">
        <p14:creationId xmlns:p14="http://schemas.microsoft.com/office/powerpoint/2010/main" val="2771567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278225173"/>
              </p:ext>
            </p:extLst>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05171">
                  <a:extLst>
                    <a:ext uri="{9D8B030D-6E8A-4147-A177-3AD203B41FA5}">
                      <a16:colId xmlns:a16="http://schemas.microsoft.com/office/drawing/2014/main" val="20003"/>
                    </a:ext>
                  </a:extLst>
                </a:gridCol>
                <a:gridCol w="1383792">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a:t>
            </a:r>
            <a:r>
              <a:rPr lang="en-US" sz="2000" b="1" dirty="0">
                <a:solidFill>
                  <a:prstClr val="black"/>
                </a:solidFill>
                <a:latin typeface="Century Schoolbook"/>
              </a:rPr>
              <a:t>FY25</a:t>
            </a: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 Title I Holdback $___-41,391.00___ </a:t>
            </a:r>
          </a:p>
        </p:txBody>
      </p:sp>
    </p:spTree>
    <p:extLst>
      <p:ext uri="{BB962C8B-B14F-4D97-AF65-F5344CB8AC3E}">
        <p14:creationId xmlns:p14="http://schemas.microsoft.com/office/powerpoint/2010/main" val="564912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dirty="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1700613"/>
            <a:ext cx="3390059" cy="1196411"/>
          </a:xfrm>
        </p:spPr>
        <p:txBody>
          <a:bodyPr>
            <a:normAutofit fontScale="90000"/>
          </a:bodyPr>
          <a:lstStyle/>
          <a:p>
            <a:r>
              <a:rPr lang="en-US" dirty="0"/>
              <a:t>Security Grant </a:t>
            </a:r>
            <a:br>
              <a:rPr lang="en-US" dirty="0"/>
            </a:br>
            <a:r>
              <a:rPr lang="en-US" dirty="0"/>
              <a:t>Survey</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A0DFDC90-8C98-6D6A-A96F-505AC4D1FE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CC2045-DC0D-A5A0-0AA4-5AE6E2A84E7B}"/>
              </a:ext>
            </a:extLst>
          </p:cNvPr>
          <p:cNvSpPr>
            <a:spLocks noGrp="1"/>
          </p:cNvSpPr>
          <p:nvPr>
            <p:ph type="title"/>
          </p:nvPr>
        </p:nvSpPr>
        <p:spPr>
          <a:xfrm>
            <a:off x="2914951" y="2604034"/>
            <a:ext cx="8306370" cy="1227425"/>
          </a:xfrm>
        </p:spPr>
        <p:txBody>
          <a:bodyPr>
            <a:noAutofit/>
          </a:bodyPr>
          <a:lstStyle/>
          <a:p>
            <a:r>
              <a:rPr lang="en-US" sz="8800" dirty="0" err="1">
                <a:ln>
                  <a:solidFill>
                    <a:schemeClr val="bg2"/>
                  </a:solidFill>
                </a:ln>
              </a:rPr>
              <a:t>Annoucements</a:t>
            </a:r>
            <a:endParaRPr lang="en-US" sz="8800" dirty="0">
              <a:ln>
                <a:solidFill>
                  <a:schemeClr val="bg2"/>
                </a:solidFill>
              </a:ln>
            </a:endParaRPr>
          </a:p>
        </p:txBody>
      </p:sp>
    </p:spTree>
    <p:extLst>
      <p:ext uri="{BB962C8B-B14F-4D97-AF65-F5344CB8AC3E}">
        <p14:creationId xmlns:p14="http://schemas.microsoft.com/office/powerpoint/2010/main" val="3450411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67" name="Rectangle 166">
            <a:extLst>
              <a:ext uri="{FF2B5EF4-FFF2-40B4-BE49-F238E27FC236}">
                <a16:creationId xmlns:a16="http://schemas.microsoft.com/office/drawing/2014/main" id="{39075C4D-3F29-F22A-2966-5DE9E0CE28F2}"/>
              </a:ext>
            </a:extLst>
          </p:cNvPr>
          <p:cNvSpPr/>
          <p:nvPr/>
        </p:nvSpPr>
        <p:spPr>
          <a:xfrm>
            <a:off x="134224" y="2663019"/>
            <a:ext cx="11898385" cy="2739492"/>
          </a:xfrm>
          <a:prstGeom prst="rect">
            <a:avLst/>
          </a:prstGeom>
          <a:solidFill>
            <a:srgbClr val="B7F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57F25E07-27BB-03C7-0BD4-E1D1DC4D8AC2}"/>
              </a:ext>
            </a:extLst>
          </p:cNvPr>
          <p:cNvSpPr txBox="1"/>
          <p:nvPr/>
        </p:nvSpPr>
        <p:spPr>
          <a:xfrm>
            <a:off x="234892" y="5691662"/>
            <a:ext cx="117977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 learn more about the APS Student Calendar development process, visit </a:t>
            </a: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hlinkClick r:id="rId3"/>
              </a:rPr>
              <a:t>https://www.atlantapublicschools.us/Page/71713</a:t>
            </a:r>
            <a:endPar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21" name="TextBox 20">
            <a:extLst>
              <a:ext uri="{FF2B5EF4-FFF2-40B4-BE49-F238E27FC236}">
                <a16:creationId xmlns:a16="http://schemas.microsoft.com/office/drawing/2014/main" id="{13D45AA1-ED8E-E8A3-E7E3-54D9B433795D}"/>
              </a:ext>
            </a:extLst>
          </p:cNvPr>
          <p:cNvSpPr txBox="1"/>
          <p:nvPr/>
        </p:nvSpPr>
        <p:spPr>
          <a:xfrm>
            <a:off x="9156590" y="4764759"/>
            <a:ext cx="25292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https://survey.co1.qualtrics.com/jfe/form/SV_0VrymDxIIaygE9E</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 name="Picture 22">
            <a:hlinkClick r:id="rId4"/>
            <a:extLst>
              <a:ext uri="{FF2B5EF4-FFF2-40B4-BE49-F238E27FC236}">
                <a16:creationId xmlns:a16="http://schemas.microsoft.com/office/drawing/2014/main" id="{D83021B4-6DA9-2254-2849-655FB9E37397}"/>
              </a:ext>
            </a:extLst>
          </p:cNvPr>
          <p:cNvPicPr>
            <a:picLocks noChangeAspect="1"/>
          </p:cNvPicPr>
          <p:nvPr/>
        </p:nvPicPr>
        <p:blipFill>
          <a:blip r:embed="rId5"/>
          <a:stretch>
            <a:fillRect/>
          </a:stretch>
        </p:blipFill>
        <p:spPr>
          <a:xfrm>
            <a:off x="9295003" y="2764469"/>
            <a:ext cx="2038524" cy="2011701"/>
          </a:xfrm>
          <a:prstGeom prst="rect">
            <a:avLst/>
          </a:prstGeom>
        </p:spPr>
      </p:pic>
      <p:sp>
        <p:nvSpPr>
          <p:cNvPr id="27" name="TextBox 26">
            <a:extLst>
              <a:ext uri="{FF2B5EF4-FFF2-40B4-BE49-F238E27FC236}">
                <a16:creationId xmlns:a16="http://schemas.microsoft.com/office/drawing/2014/main" id="{9DD160A3-9496-E830-6BC2-88FC1D3A6BDD}"/>
              </a:ext>
            </a:extLst>
          </p:cNvPr>
          <p:cNvSpPr txBox="1"/>
          <p:nvPr/>
        </p:nvSpPr>
        <p:spPr>
          <a:xfrm>
            <a:off x="2147582" y="79421"/>
            <a:ext cx="770948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rPr>
              <a:t>Provide Your Feedback on the Final APS Student Calendar Survey</a:t>
            </a:r>
          </a:p>
        </p:txBody>
      </p:sp>
      <p:sp>
        <p:nvSpPr>
          <p:cNvPr id="29" name="TextBox 28">
            <a:extLst>
              <a:ext uri="{FF2B5EF4-FFF2-40B4-BE49-F238E27FC236}">
                <a16:creationId xmlns:a16="http://schemas.microsoft.com/office/drawing/2014/main" id="{4372BA9B-9CD0-E62F-29F1-E36014A739FB}"/>
              </a:ext>
            </a:extLst>
          </p:cNvPr>
          <p:cNvSpPr txBox="1"/>
          <p:nvPr/>
        </p:nvSpPr>
        <p:spPr>
          <a:xfrm>
            <a:off x="226503" y="1001888"/>
            <a:ext cx="1179771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Atlanta Public Schools has used widespread community engagement to create two calendar options for the following school years: SY 25-26, SY 26-27, and SY 27-28.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Your feedback through this survey is valuable and will be another important piece of information that the Superintendent and the APS School Board of Education will use to make a final decision about our future school calendars. </a:t>
            </a:r>
            <a:endParaRPr kumimoji="0" lang="en-US" sz="16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0" name="TextBox 159">
            <a:extLst>
              <a:ext uri="{FF2B5EF4-FFF2-40B4-BE49-F238E27FC236}">
                <a16:creationId xmlns:a16="http://schemas.microsoft.com/office/drawing/2014/main" id="{96285224-5555-5911-9D5A-C8FC8C68FFAE}"/>
              </a:ext>
            </a:extLst>
          </p:cNvPr>
          <p:cNvSpPr txBox="1"/>
          <p:nvPr/>
        </p:nvSpPr>
        <p:spPr>
          <a:xfrm>
            <a:off x="1023457" y="3108012"/>
            <a:ext cx="66818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HOW: </a:t>
            </a: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Scan the QR code or click the link for a quick survey. </a:t>
            </a:r>
          </a:p>
        </p:txBody>
      </p:sp>
      <p:sp>
        <p:nvSpPr>
          <p:cNvPr id="164" name="TextBox 163">
            <a:extLst>
              <a:ext uri="{FF2B5EF4-FFF2-40B4-BE49-F238E27FC236}">
                <a16:creationId xmlns:a16="http://schemas.microsoft.com/office/drawing/2014/main" id="{54F72809-6FC1-D4D6-557A-75A2AAF1BD45}"/>
              </a:ext>
            </a:extLst>
          </p:cNvPr>
          <p:cNvSpPr txBox="1"/>
          <p:nvPr/>
        </p:nvSpPr>
        <p:spPr>
          <a:xfrm>
            <a:off x="1027648" y="3699356"/>
            <a:ext cx="74787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WHO: </a:t>
            </a: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All stakeholders, including students, staff, families,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and community members.</a:t>
            </a:r>
          </a:p>
        </p:txBody>
      </p:sp>
      <p:sp>
        <p:nvSpPr>
          <p:cNvPr id="166" name="TextBox 165">
            <a:extLst>
              <a:ext uri="{FF2B5EF4-FFF2-40B4-BE49-F238E27FC236}">
                <a16:creationId xmlns:a16="http://schemas.microsoft.com/office/drawing/2014/main" id="{5D7FE446-6C04-BDC9-F00C-085CB9DB60EB}"/>
              </a:ext>
            </a:extLst>
          </p:cNvPr>
          <p:cNvSpPr txBox="1"/>
          <p:nvPr/>
        </p:nvSpPr>
        <p:spPr>
          <a:xfrm>
            <a:off x="897622" y="4559309"/>
            <a:ext cx="72564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WHEN: Open from Mon, February 19th to Fri, March 15th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B4E1183B-61D3-D519-2F7E-5F8200A33FD0}"/>
            </a:ext>
          </a:extLst>
        </p:cNvPr>
        <p:cNvGrpSpPr/>
        <p:nvPr/>
      </p:nvGrpSpPr>
      <p:grpSpPr>
        <a:xfrm>
          <a:off x="0" y="0"/>
          <a:ext cx="0" cy="0"/>
          <a:chOff x="0" y="0"/>
          <a:chExt cx="0" cy="0"/>
        </a:xfrm>
      </p:grpSpPr>
      <p:sp>
        <p:nvSpPr>
          <p:cNvPr id="167" name="Rectangle 166">
            <a:extLst>
              <a:ext uri="{FF2B5EF4-FFF2-40B4-BE49-F238E27FC236}">
                <a16:creationId xmlns:a16="http://schemas.microsoft.com/office/drawing/2014/main" id="{3521DAE7-AE04-AA2C-1F0B-04B7115CA568}"/>
              </a:ext>
            </a:extLst>
          </p:cNvPr>
          <p:cNvSpPr/>
          <p:nvPr/>
        </p:nvSpPr>
        <p:spPr>
          <a:xfrm>
            <a:off x="134224" y="2663019"/>
            <a:ext cx="11898385" cy="2739492"/>
          </a:xfrm>
          <a:prstGeom prst="rect">
            <a:avLst/>
          </a:prstGeom>
          <a:solidFill>
            <a:srgbClr val="B7F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A29223E8-2800-3002-B15E-3F5DDA743F7D}"/>
              </a:ext>
            </a:extLst>
          </p:cNvPr>
          <p:cNvSpPr txBox="1"/>
          <p:nvPr/>
        </p:nvSpPr>
        <p:spPr>
          <a:xfrm>
            <a:off x="176169" y="5751168"/>
            <a:ext cx="117977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Para más información sobre el proceso de desarrollo del Calendario Escolar para Estudiantes de APS, visite: </a:t>
            </a: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hlinkClick r:id="rId3"/>
              </a:rPr>
              <a:t>https://www.atlantapublicschools.us/Page/71713</a:t>
            </a:r>
            <a:endPar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21" name="TextBox 20">
            <a:extLst>
              <a:ext uri="{FF2B5EF4-FFF2-40B4-BE49-F238E27FC236}">
                <a16:creationId xmlns:a16="http://schemas.microsoft.com/office/drawing/2014/main" id="{325047A2-30B9-CD1F-7281-AA2711B63B87}"/>
              </a:ext>
            </a:extLst>
          </p:cNvPr>
          <p:cNvSpPr txBox="1"/>
          <p:nvPr/>
        </p:nvSpPr>
        <p:spPr>
          <a:xfrm>
            <a:off x="9011172" y="4764759"/>
            <a:ext cx="282569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https://survey.co1.qualtrics.com/jfe/form/SV_cAqsxuT3U5nNu0m?Q_lang=ES</a:t>
            </a:r>
            <a:r>
              <a:rPr kumimoji="0" lang="en-US" sz="11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7" name="TextBox 26">
            <a:extLst>
              <a:ext uri="{FF2B5EF4-FFF2-40B4-BE49-F238E27FC236}">
                <a16:creationId xmlns:a16="http://schemas.microsoft.com/office/drawing/2014/main" id="{79E0CD28-15FC-B05A-6CCC-864CD6AE704C}"/>
              </a:ext>
            </a:extLst>
          </p:cNvPr>
          <p:cNvSpPr txBox="1"/>
          <p:nvPr/>
        </p:nvSpPr>
        <p:spPr>
          <a:xfrm>
            <a:off x="2147582" y="79421"/>
            <a:ext cx="770948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rPr>
              <a:t>Comparta su opinión en la encuesta final del Calendario Escolar de APS</a:t>
            </a:r>
            <a:endParaRPr kumimoji="0" lang="en-U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endParaRPr>
          </a:p>
        </p:txBody>
      </p:sp>
      <p:sp>
        <p:nvSpPr>
          <p:cNvPr id="29" name="TextBox 28">
            <a:extLst>
              <a:ext uri="{FF2B5EF4-FFF2-40B4-BE49-F238E27FC236}">
                <a16:creationId xmlns:a16="http://schemas.microsoft.com/office/drawing/2014/main" id="{0782C57D-623D-FC2D-0614-AD52A01503DF}"/>
              </a:ext>
            </a:extLst>
          </p:cNvPr>
          <p:cNvSpPr txBox="1"/>
          <p:nvPr/>
        </p:nvSpPr>
        <p:spPr>
          <a:xfrm>
            <a:off x="125835" y="1001888"/>
            <a:ext cx="1189838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Basándose en la participación de la comunidad en general, Atlanta </a:t>
            </a:r>
            <a:r>
              <a:rPr kumimoji="0" lang="es-ES" sz="1600" b="1" i="0" u="none" strike="noStrike" kern="1200" cap="none" spc="0" normalizeH="0" baseline="0" noProof="0" dirty="0" err="1">
                <a:ln>
                  <a:noFill/>
                </a:ln>
                <a:solidFill>
                  <a:srgbClr val="000000"/>
                </a:solidFill>
                <a:effectLst/>
                <a:uLnTx/>
                <a:uFillTx/>
                <a:latin typeface="Century Schoolbook" panose="02040604050505020304" pitchFamily="18" charset="0"/>
                <a:ea typeface="+mn-ea"/>
                <a:cs typeface="+mn-cs"/>
              </a:rPr>
              <a:t>Public</a:t>
            </a: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a:t>
            </a:r>
            <a:r>
              <a:rPr kumimoji="0" lang="es-ES" sz="1600" b="1" i="0" u="none" strike="noStrike" kern="1200" cap="none" spc="0" normalizeH="0" baseline="0" noProof="0" dirty="0" err="1">
                <a:ln>
                  <a:noFill/>
                </a:ln>
                <a:solidFill>
                  <a:srgbClr val="000000"/>
                </a:solidFill>
                <a:effectLst/>
                <a:uLnTx/>
                <a:uFillTx/>
                <a:latin typeface="Century Schoolbook" panose="02040604050505020304" pitchFamily="18" charset="0"/>
                <a:ea typeface="+mn-ea"/>
                <a:cs typeface="+mn-cs"/>
              </a:rPr>
              <a:t>Schools</a:t>
            </a: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ha elaborado dos opciones de calendario para los próximos años escolares: 2025-2026, 2026-2027 y 2027-2028.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Su opinión en esta encuesta cuenta y será un factor más que la Superintendente y la Junta de Educación de APS considerarán al momento de tomar la decisión final sobre los calendarios escolares futuros.</a:t>
            </a:r>
            <a:endParaRPr kumimoji="0" lang="en-US" sz="16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0" name="TextBox 159">
            <a:extLst>
              <a:ext uri="{FF2B5EF4-FFF2-40B4-BE49-F238E27FC236}">
                <a16:creationId xmlns:a16="http://schemas.microsoft.com/office/drawing/2014/main" id="{143B27DA-E3A0-6571-CD75-473DA4429D5A}"/>
              </a:ext>
            </a:extLst>
          </p:cNvPr>
          <p:cNvSpPr txBox="1"/>
          <p:nvPr/>
        </p:nvSpPr>
        <p:spPr>
          <a:xfrm>
            <a:off x="311789" y="2982177"/>
            <a:ext cx="87650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CÓMO: </a:t>
            </a: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Escanee el Código QR o haga clic en el enlace para completar una breve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encuesta.</a:t>
            </a:r>
            <a:endPar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4" name="TextBox 163">
            <a:extLst>
              <a:ext uri="{FF2B5EF4-FFF2-40B4-BE49-F238E27FC236}">
                <a16:creationId xmlns:a16="http://schemas.microsoft.com/office/drawing/2014/main" id="{86715111-C511-6FE5-1F1B-81AB8CC6EDCC}"/>
              </a:ext>
            </a:extLst>
          </p:cNvPr>
          <p:cNvSpPr txBox="1"/>
          <p:nvPr/>
        </p:nvSpPr>
        <p:spPr>
          <a:xfrm>
            <a:off x="278234" y="3699356"/>
            <a:ext cx="87329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QUIÉN: </a:t>
            </a: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Todas las partes interesadas, incluidos alumnos, personal escolar,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familias y miembros de la comunidad.</a:t>
            </a:r>
            <a:endPar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6" name="TextBox 165">
            <a:extLst>
              <a:ext uri="{FF2B5EF4-FFF2-40B4-BE49-F238E27FC236}">
                <a16:creationId xmlns:a16="http://schemas.microsoft.com/office/drawing/2014/main" id="{D728BECE-BD84-0F44-0E02-C722EF76E17E}"/>
              </a:ext>
            </a:extLst>
          </p:cNvPr>
          <p:cNvSpPr txBox="1"/>
          <p:nvPr/>
        </p:nvSpPr>
        <p:spPr>
          <a:xfrm>
            <a:off x="194343" y="4450252"/>
            <a:ext cx="88825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CUÁNDO: abierta desde el lunes 19 de febrero hasta el viernes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15 de marzo</a:t>
            </a:r>
            <a:endPar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pic>
        <p:nvPicPr>
          <p:cNvPr id="3" name="Picture 2">
            <a:hlinkClick r:id="rId4"/>
            <a:extLst>
              <a:ext uri="{FF2B5EF4-FFF2-40B4-BE49-F238E27FC236}">
                <a16:creationId xmlns:a16="http://schemas.microsoft.com/office/drawing/2014/main" id="{8B5AD986-D4AA-9B09-EB41-BB13C5A0C05D}"/>
              </a:ext>
            </a:extLst>
          </p:cNvPr>
          <p:cNvPicPr>
            <a:picLocks noChangeAspect="1"/>
          </p:cNvPicPr>
          <p:nvPr/>
        </p:nvPicPr>
        <p:blipFill>
          <a:blip r:embed="rId5"/>
          <a:stretch>
            <a:fillRect/>
          </a:stretch>
        </p:blipFill>
        <p:spPr>
          <a:xfrm>
            <a:off x="9420987" y="2745895"/>
            <a:ext cx="1915531" cy="1906922"/>
          </a:xfrm>
          <a:prstGeom prst="rect">
            <a:avLst/>
          </a:prstGeom>
        </p:spPr>
      </p:pic>
    </p:spTree>
    <p:extLst>
      <p:ext uri="{BB962C8B-B14F-4D97-AF65-F5344CB8AC3E}">
        <p14:creationId xmlns:p14="http://schemas.microsoft.com/office/powerpoint/2010/main" val="683386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FB4C-6CCC-D2DC-684D-391CE4A7095E}"/>
              </a:ext>
            </a:extLst>
          </p:cNvPr>
          <p:cNvSpPr>
            <a:spLocks noGrp="1"/>
          </p:cNvSpPr>
          <p:nvPr>
            <p:ph sz="half" idx="13"/>
          </p:nvPr>
        </p:nvSpPr>
        <p:spPr>
          <a:xfrm>
            <a:off x="1762215" y="2127943"/>
            <a:ext cx="7877085" cy="2388151"/>
          </a:xfrm>
        </p:spPr>
        <p:txBody>
          <a:bodyPr>
            <a:noAutofit/>
          </a:bodyPr>
          <a:lstStyle/>
          <a:p>
            <a:pPr marL="742950" lvl="1" indent="-342900">
              <a:buFont typeface="+mj-lt"/>
              <a:buAutoNum type="arabicPeriod"/>
            </a:pPr>
            <a:r>
              <a:rPr lang="en-US" sz="2000" b="1" dirty="0">
                <a:solidFill>
                  <a:schemeClr val="tx2"/>
                </a:solidFill>
              </a:rPr>
              <a:t>Complete your required trainings</a:t>
            </a:r>
          </a:p>
          <a:p>
            <a:pPr marL="1200150" lvl="2" indent="-342900">
              <a:buFont typeface="+mj-lt"/>
              <a:buAutoNum type="arabicPeriod"/>
            </a:pPr>
            <a:r>
              <a:rPr lang="en-US" sz="2000" dirty="0"/>
              <a:t>Orientation</a:t>
            </a:r>
          </a:p>
          <a:p>
            <a:pPr marL="1200150" lvl="2" indent="-342900">
              <a:buFont typeface="+mj-lt"/>
              <a:buAutoNum type="arabicPeriod"/>
            </a:pPr>
            <a:r>
              <a:rPr lang="en-US" sz="2000" dirty="0"/>
              <a:t>Ethics</a:t>
            </a:r>
          </a:p>
          <a:p>
            <a:pPr marL="1200150" lvl="2" indent="-342900">
              <a:buFont typeface="+mj-lt"/>
              <a:buAutoNum type="arabicPeriod"/>
            </a:pPr>
            <a:r>
              <a:rPr lang="en-US" sz="2000" dirty="0"/>
              <a:t>Budget</a:t>
            </a:r>
          </a:p>
          <a:p>
            <a:pPr marL="742950" lvl="1" indent="-342900">
              <a:buFont typeface="+mj-lt"/>
              <a:buAutoNum type="arabicPeriod"/>
            </a:pPr>
            <a:r>
              <a:rPr lang="en-US" sz="2000" b="1" dirty="0">
                <a:solidFill>
                  <a:schemeClr val="tx2"/>
                </a:solidFill>
              </a:rPr>
              <a:t>Complete the end of year surveys </a:t>
            </a:r>
            <a:r>
              <a:rPr lang="en-US" sz="2000" dirty="0"/>
              <a:t>(</a:t>
            </a:r>
            <a:r>
              <a:rPr lang="en-US" sz="2000" i="1" dirty="0"/>
              <a:t>check your email for the links</a:t>
            </a:r>
            <a:r>
              <a:rPr lang="en-US" sz="2000" dirty="0"/>
              <a:t>)</a:t>
            </a:r>
          </a:p>
          <a:p>
            <a:pPr marL="1200150" lvl="2" indent="-342900">
              <a:buFont typeface="+mj-lt"/>
              <a:buAutoNum type="arabicPeriod"/>
            </a:pPr>
            <a:r>
              <a:rPr lang="en-US" sz="2000" dirty="0"/>
              <a:t>GO Team Self-Assessment</a:t>
            </a:r>
          </a:p>
          <a:p>
            <a:pPr marL="1200150" lvl="2" indent="-342900">
              <a:buFont typeface="+mj-lt"/>
              <a:buAutoNum type="arabicPeriod"/>
            </a:pPr>
            <a:r>
              <a:rPr lang="en-US" sz="2000" dirty="0"/>
              <a:t>Principal Feedback</a:t>
            </a:r>
          </a:p>
        </p:txBody>
      </p:sp>
      <p:sp>
        <p:nvSpPr>
          <p:cNvPr id="9" name="TextBox 8">
            <a:extLst>
              <a:ext uri="{FF2B5EF4-FFF2-40B4-BE49-F238E27FC236}">
                <a16:creationId xmlns:a16="http://schemas.microsoft.com/office/drawing/2014/main" id="{01A1F5E2-80DD-E0E4-89CE-FA45BDD99037}"/>
              </a:ext>
            </a:extLst>
          </p:cNvPr>
          <p:cNvSpPr txBox="1"/>
          <p:nvPr/>
        </p:nvSpPr>
        <p:spPr>
          <a:xfrm>
            <a:off x="1495515" y="1478422"/>
            <a:ext cx="6614444" cy="523220"/>
          </a:xfrm>
          <a:prstGeom prst="rect">
            <a:avLst/>
          </a:prstGeom>
          <a:noFill/>
        </p:spPr>
        <p:txBody>
          <a:bodyPr wrap="square" rtlCol="0">
            <a:spAutoFit/>
          </a:bodyPr>
          <a:lstStyle/>
          <a:p>
            <a:r>
              <a:rPr lang="en-US" sz="2800" b="1" dirty="0">
                <a:solidFill>
                  <a:schemeClr val="accent3"/>
                </a:solidFill>
                <a:latin typeface="+mj-lt"/>
              </a:rPr>
              <a:t>GO Team members remember to:</a:t>
            </a:r>
          </a:p>
        </p:txBody>
      </p:sp>
    </p:spTree>
    <p:extLst>
      <p:ext uri="{BB962C8B-B14F-4D97-AF65-F5344CB8AC3E}">
        <p14:creationId xmlns:p14="http://schemas.microsoft.com/office/powerpoint/2010/main" val="23772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507559" y="544880"/>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910039" y="1820867"/>
            <a:ext cx="7528845" cy="3216265"/>
          </a:xfrm>
          <a:prstGeom prst="rect">
            <a:avLst/>
          </a:prstGeom>
          <a:noFill/>
        </p:spPr>
        <p:txBody>
          <a:bodyPr wrap="square" lIns="91440" tIns="45720" rIns="91440" bIns="45720" rtlCol="0" anchor="t">
            <a:spAutoFit/>
          </a:bodyPr>
          <a:lstStyle/>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Action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Agenda</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Approval (</a:t>
            </a:r>
            <a:r>
              <a:rPr lang="en-US" i="1" dirty="0">
                <a:solidFill>
                  <a:schemeClr val="bg2"/>
                </a:solidFill>
                <a:effectLst/>
                <a:latin typeface="Calibri" panose="020F0502020204030204" pitchFamily="34" charset="0"/>
                <a:ea typeface="Calibri" panose="020F0502020204030204" pitchFamily="34" charset="0"/>
                <a:cs typeface="Arial" panose="020B0604020202020204" pitchFamily="34" charset="0"/>
              </a:rPr>
              <a:t>after final presentation/review and discussion</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Discussion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Presentation of the final budget </a:t>
            </a:r>
          </a:p>
          <a:p>
            <a:pPr marL="742950" marR="0" lvl="1" indent="-285750">
              <a:spcBef>
                <a:spcPts val="0"/>
              </a:spcBef>
              <a:spcAft>
                <a:spcPts val="0"/>
              </a:spcAft>
              <a:buFont typeface="+mj-lt"/>
              <a:buAutoNum type="alphaUcPeriod"/>
            </a:pPr>
            <a:r>
              <a:rPr lang="en-US" b="1">
                <a:solidFill>
                  <a:schemeClr val="bg2"/>
                </a:solidFill>
                <a:latin typeface="Calibri" panose="020F0502020204030204" pitchFamily="34" charset="0"/>
                <a:ea typeface="Calibri" panose="020F0502020204030204" pitchFamily="34" charset="0"/>
                <a:cs typeface="Arial" panose="020B0604020202020204" pitchFamily="34" charset="0"/>
              </a:rPr>
              <a:t>Security </a:t>
            </a:r>
            <a:r>
              <a:rPr lang="en-US" b="1" dirty="0">
                <a:solidFill>
                  <a:schemeClr val="bg2"/>
                </a:solidFill>
                <a:latin typeface="Calibri" panose="020F0502020204030204" pitchFamily="34" charset="0"/>
                <a:ea typeface="Calibri" panose="020F0502020204030204" pitchFamily="34" charset="0"/>
                <a:cs typeface="Arial" panose="020B0604020202020204" pitchFamily="34" charset="0"/>
              </a:rPr>
              <a:t>Grant Survey</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Information Items </a:t>
            </a:r>
            <a:r>
              <a:rPr lang="en-US" i="1" dirty="0">
                <a:solidFill>
                  <a:schemeClr val="tx2"/>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Principal’s Report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Announcements</a:t>
            </a:r>
          </a:p>
          <a:p>
            <a:pPr marL="800100" lvl="1" indent="-342900">
              <a:spcAft>
                <a:spcPts val="600"/>
              </a:spcAft>
              <a:buClr>
                <a:srgbClr val="D47B22"/>
              </a:buClr>
              <a:buFont typeface="+mj-lt"/>
              <a:buAutoNum type="alphaUcPeriod"/>
            </a:pPr>
            <a:r>
              <a:rPr lang="en-US" b="1" dirty="0">
                <a:solidFill>
                  <a:schemeClr val="bg2"/>
                </a:solidFill>
                <a:latin typeface="Calibri"/>
                <a:ea typeface="Calibri" panose="020F0502020204030204" pitchFamily="34" charset="0"/>
                <a:cs typeface="Arial"/>
              </a:rPr>
              <a:t>Complete EOY GO Team Surveys</a:t>
            </a:r>
          </a:p>
        </p:txBody>
      </p:sp>
    </p:spTree>
    <p:extLst>
      <p:ext uri="{BB962C8B-B14F-4D97-AF65-F5344CB8AC3E}">
        <p14:creationId xmlns:p14="http://schemas.microsoft.com/office/powerpoint/2010/main" val="2491769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1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484194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a:rPr>
              <a:t>Overview of FY ‘25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throughout the year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8">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a:t>
            </a:r>
            <a:r>
              <a:rPr lang="en-US" sz="2400" kern="0" dirty="0"/>
              <a:t>FY25</a:t>
            </a:r>
            <a:r>
              <a:rPr kumimoji="0" lang="en-US" sz="2400" b="0" i="0" u="none" strike="noStrike" kern="0" cap="none" spc="0" normalizeH="0" baseline="0" noProof="0" dirty="0">
                <a:ln>
                  <a:noFill/>
                </a:ln>
                <a:solidFill>
                  <a:srgbClr val="3F3F3F"/>
                </a:solidFill>
                <a:effectLst/>
                <a:uLnTx/>
                <a:uFillTx/>
                <a:latin typeface="Trebuchet MS"/>
                <a:sym typeface="Trebuchet MS"/>
              </a:rPr>
              <a:t> Budget.  </a:t>
            </a:r>
            <a:endParaRPr lang="en-US" sz="2400" b="0" i="0" u="none" strike="noStrike" kern="0" cap="none" spc="0" normalizeH="0" baseline="0" noProof="0" dirty="0">
              <a:ln>
                <a:noFill/>
              </a:ln>
              <a:solidFill>
                <a:srgbClr val="3F3F3F"/>
              </a:solidFill>
              <a:effectLst/>
              <a:uLnTx/>
              <a:uFillTx/>
              <a:latin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a:t>
            </a:r>
            <a:r>
              <a:rPr lang="en-US" sz="2400" b="1" kern="0" dirty="0">
                <a:solidFill>
                  <a:srgbClr val="FF0000"/>
                </a:solidFill>
              </a:rPr>
              <a:t>15</a:t>
            </a:r>
            <a:r>
              <a:rPr lang="en-US" sz="2400" b="1" kern="0" baseline="30000" dirty="0">
                <a:solidFill>
                  <a:srgbClr val="FF0000"/>
                </a:solidFill>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endParaRPr lang="en-US" sz="2400" b="0" i="0" u="none" strike="noStrike" kern="0" cap="none" spc="0" normalizeH="0" baseline="0" noProof="0" dirty="0">
              <a:ln>
                <a:noFill/>
              </a:ln>
              <a:solidFill>
                <a:srgbClr val="3F3F3F"/>
              </a:solidFill>
              <a:effectLst/>
              <a:uLnTx/>
              <a:uFillTx/>
              <a:latin typeface="Trebuchet MS"/>
            </a:endParaRP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dirty="0">
                <a:solidFill>
                  <a:prstClr val="black"/>
                </a:solidFill>
                <a:latin typeface="Tenorite"/>
              </a:rPr>
              <a:t>FY25</a:t>
            </a:r>
            <a:r>
              <a:rPr kumimoji="0" lang="en-US" sz="4000" b="1" i="1" u="none" strike="noStrike" kern="1200" cap="none" spc="0" normalizeH="0" baseline="0" noProof="0" dirty="0">
                <a:ln>
                  <a:noFill/>
                </a:ln>
                <a:solidFill>
                  <a:prstClr val="black"/>
                </a:solidFill>
                <a:effectLst/>
                <a:uLnTx/>
                <a:uFillTx/>
                <a:latin typeface="Tenorite"/>
                <a:ea typeface="+mn-ea"/>
                <a:cs typeface="+mn-cs"/>
              </a:rPr>
              <a:t>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930605253"/>
              </p:ext>
            </p:extLst>
          </p:nvPr>
        </p:nvGraphicFramePr>
        <p:xfrm>
          <a:off x="1964016" y="983679"/>
          <a:ext cx="8046720" cy="5164964"/>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a:cs typeface="Arial"/>
                      </a:endParaRPr>
                    </a:p>
                  </a:txBody>
                  <a:tcPr/>
                </a:tc>
                <a:tc>
                  <a:txBody>
                    <a:bodyPr/>
                    <a:lstStyle/>
                    <a:p>
                      <a:pPr algn="ctr"/>
                      <a:endParaRPr lang="en-US" sz="17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354625">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1"/>
                  </a:ext>
                </a:extLst>
              </a:tr>
              <a:tr h="1101087">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2"/>
                  </a:ext>
                </a:extLst>
              </a:tr>
              <a:tr h="2115244">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9" name="Table 8">
            <a:extLst>
              <a:ext uri="{FF2B5EF4-FFF2-40B4-BE49-F238E27FC236}">
                <a16:creationId xmlns:a16="http://schemas.microsoft.com/office/drawing/2014/main" id="{76868449-D4B8-82FA-F285-D6A58ADB4D45}"/>
              </a:ext>
            </a:extLst>
          </p:cNvPr>
          <p:cNvGraphicFramePr>
            <a:graphicFrameLocks noGrp="1"/>
          </p:cNvGraphicFramePr>
          <p:nvPr>
            <p:extLst>
              <p:ext uri="{D42A27DB-BD31-4B8C-83A1-F6EECF244321}">
                <p14:modId xmlns:p14="http://schemas.microsoft.com/office/powerpoint/2010/main" val="3581561667"/>
              </p:ext>
            </p:extLst>
          </p:nvPr>
        </p:nvGraphicFramePr>
        <p:xfrm>
          <a:off x="1964016" y="939686"/>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58366903"/>
                    </a:ext>
                  </a:extLst>
                </a:gridCol>
                <a:gridCol w="4023360">
                  <a:extLst>
                    <a:ext uri="{9D8B030D-6E8A-4147-A177-3AD203B41FA5}">
                      <a16:colId xmlns:a16="http://schemas.microsoft.com/office/drawing/2014/main" val="3482557928"/>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282440783"/>
                  </a:ext>
                </a:extLst>
              </a:tr>
              <a:tr h="1354625">
                <a:tc>
                  <a:txBody>
                    <a:bodyPr/>
                    <a:lstStyle/>
                    <a:p>
                      <a:pPr algn="ctr"/>
                      <a:r>
                        <a:rPr lang="en-US" sz="1750" dirty="0"/>
                        <a:t>Use Data to Drive Academic Priorities</a:t>
                      </a:r>
                    </a:p>
                  </a:txBody>
                  <a:tcPr/>
                </a:tc>
                <a:tc>
                  <a:txBody>
                    <a:bodyPr/>
                    <a:lstStyle/>
                    <a:p>
                      <a:pPr algn="ctr"/>
                      <a:r>
                        <a:rPr lang="en-US" sz="1750" dirty="0"/>
                        <a:t>Data will allow us to purchase instructional resources and provide teacher support based on the academic needs. </a:t>
                      </a:r>
                    </a:p>
                  </a:txBody>
                  <a:tcPr/>
                </a:tc>
                <a:extLst>
                  <a:ext uri="{0D108BD9-81ED-4DB2-BD59-A6C34878D82A}">
                    <a16:rowId xmlns:a16="http://schemas.microsoft.com/office/drawing/2014/main" val="2923799850"/>
                  </a:ext>
                </a:extLst>
              </a:tr>
              <a:tr h="1101087">
                <a:tc>
                  <a:txBody>
                    <a:bodyPr/>
                    <a:lstStyle/>
                    <a:p>
                      <a:pPr algn="ctr"/>
                      <a:r>
                        <a:rPr lang="en-US" sz="1750" dirty="0"/>
                        <a:t>Build Teacher Capacity to support academic achievement. </a:t>
                      </a:r>
                    </a:p>
                  </a:txBody>
                  <a:tcPr/>
                </a:tc>
                <a:tc>
                  <a:txBody>
                    <a:bodyPr/>
                    <a:lstStyle/>
                    <a:p>
                      <a:pPr algn="ctr"/>
                      <a:r>
                        <a:rPr lang="en-US" sz="1750" dirty="0"/>
                        <a:t>Allow teachers will attend trainings at </a:t>
                      </a:r>
                      <a:r>
                        <a:rPr lang="en-US" sz="1750" dirty="0" err="1"/>
                        <a:t>MetroResa</a:t>
                      </a:r>
                      <a:r>
                        <a:rPr lang="en-US" sz="1750" dirty="0"/>
                        <a:t> and throughout the metro area to ensure rigorous instruction is being delivered inside the classroom. </a:t>
                      </a:r>
                    </a:p>
                  </a:txBody>
                  <a:tcPr/>
                </a:tc>
                <a:extLst>
                  <a:ext uri="{0D108BD9-81ED-4DB2-BD59-A6C34878D82A}">
                    <a16:rowId xmlns:a16="http://schemas.microsoft.com/office/drawing/2014/main" val="1018840500"/>
                  </a:ext>
                </a:extLst>
              </a:tr>
              <a:tr h="2115244">
                <a:tc>
                  <a:txBody>
                    <a:bodyPr/>
                    <a:lstStyle/>
                    <a:p>
                      <a:pPr algn="ctr"/>
                      <a:r>
                        <a:rPr lang="en-US" sz="1750" baseline="0" dirty="0"/>
                        <a:t>Increase academic achievement and promote growth in ELA and Math.</a:t>
                      </a:r>
                    </a:p>
                    <a:p>
                      <a:pPr algn="ctr"/>
                      <a:endParaRPr lang="en-US" sz="1750" dirty="0"/>
                    </a:p>
                  </a:txBody>
                  <a:tcPr/>
                </a:tc>
                <a:tc>
                  <a:txBody>
                    <a:bodyPr/>
                    <a:lstStyle/>
                    <a:p>
                      <a:pPr algn="ctr"/>
                      <a:r>
                        <a:rPr lang="en-US" sz="1750" dirty="0"/>
                        <a:t>Data indicates that we have 54% of our students in the beginning levels in these two content areas. </a:t>
                      </a:r>
                    </a:p>
                  </a:txBody>
                  <a:tcPr/>
                </a:tc>
                <a:extLst>
                  <a:ext uri="{0D108BD9-81ED-4DB2-BD59-A6C34878D82A}">
                    <a16:rowId xmlns:a16="http://schemas.microsoft.com/office/drawing/2014/main" val="1027097923"/>
                  </a:ext>
                </a:extLst>
              </a:tr>
            </a:tbl>
          </a:graphicData>
        </a:graphic>
      </p:graphicFrame>
    </p:spTree>
    <p:extLst>
      <p:ext uri="{BB962C8B-B14F-4D97-AF65-F5344CB8AC3E}">
        <p14:creationId xmlns:p14="http://schemas.microsoft.com/office/powerpoint/2010/main" val="429010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5223F-01FE-FFC1-4E6C-9C38FCF0A47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E5FFAA1-C08D-10AD-5030-151EF3148894}"/>
              </a:ext>
            </a:extLst>
          </p:cNvPr>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a:extLst>
              <a:ext uri="{FF2B5EF4-FFF2-40B4-BE49-F238E27FC236}">
                <a16:creationId xmlns:a16="http://schemas.microsoft.com/office/drawing/2014/main" id="{198F02EA-B389-5BFE-FF9E-A814FD232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a:extLst>
              <a:ext uri="{FF2B5EF4-FFF2-40B4-BE49-F238E27FC236}">
                <a16:creationId xmlns:a16="http://schemas.microsoft.com/office/drawing/2014/main" id="{E6BC41E7-6A89-E8E4-1515-37BE63A76B12}"/>
              </a:ext>
            </a:extLst>
          </p:cNvPr>
          <p:cNvSpPr txBox="1"/>
          <p:nvPr/>
        </p:nvSpPr>
        <p:spPr>
          <a:xfrm>
            <a:off x="2791067" y="86385"/>
            <a:ext cx="6392618"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dirty="0">
                <a:solidFill>
                  <a:prstClr val="black"/>
                </a:solidFill>
                <a:latin typeface="Tenorite"/>
              </a:rPr>
              <a:t>FY25</a:t>
            </a:r>
            <a:r>
              <a:rPr kumimoji="0" lang="en-US" sz="4000" b="1" i="1" u="none" strike="noStrike" kern="1200" cap="none" spc="0" normalizeH="0" baseline="0" noProof="0" dirty="0">
                <a:ln>
                  <a:noFill/>
                </a:ln>
                <a:solidFill>
                  <a:prstClr val="black"/>
                </a:solidFill>
                <a:effectLst/>
                <a:uLnTx/>
                <a:uFillTx/>
                <a:latin typeface="Tenorite"/>
                <a:ea typeface="+mn-ea"/>
                <a:cs typeface="+mn-cs"/>
              </a:rPr>
              <a:t> Budget Parameters</a:t>
            </a:r>
          </a:p>
        </p:txBody>
      </p:sp>
      <p:graphicFrame>
        <p:nvGraphicFramePr>
          <p:cNvPr id="4" name="Table 3">
            <a:extLst>
              <a:ext uri="{FF2B5EF4-FFF2-40B4-BE49-F238E27FC236}">
                <a16:creationId xmlns:a16="http://schemas.microsoft.com/office/drawing/2014/main" id="{37AB0311-9385-C3F0-2CD8-5075018C5023}"/>
              </a:ext>
            </a:extLst>
          </p:cNvPr>
          <p:cNvGraphicFramePr>
            <a:graphicFrameLocks noGrp="1"/>
          </p:cNvGraphicFramePr>
          <p:nvPr/>
        </p:nvGraphicFramePr>
        <p:xfrm>
          <a:off x="1964016" y="983679"/>
          <a:ext cx="8046720" cy="5164964"/>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a:cs typeface="Arial"/>
                      </a:endParaRPr>
                    </a:p>
                  </a:txBody>
                  <a:tcPr/>
                </a:tc>
                <a:tc>
                  <a:txBody>
                    <a:bodyPr/>
                    <a:lstStyle/>
                    <a:p>
                      <a:pPr algn="ctr"/>
                      <a:endParaRPr lang="en-US" sz="17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354625">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1"/>
                  </a:ext>
                </a:extLst>
              </a:tr>
              <a:tr h="1101087">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2"/>
                  </a:ext>
                </a:extLst>
              </a:tr>
              <a:tr h="2115244">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a:extLst>
              <a:ext uri="{FF2B5EF4-FFF2-40B4-BE49-F238E27FC236}">
                <a16:creationId xmlns:a16="http://schemas.microsoft.com/office/drawing/2014/main" id="{6E73FCE0-58DB-1881-6048-4FF5833D1BF7}"/>
              </a:ext>
            </a:extLst>
          </p:cNvPr>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9" name="Table 8">
            <a:extLst>
              <a:ext uri="{FF2B5EF4-FFF2-40B4-BE49-F238E27FC236}">
                <a16:creationId xmlns:a16="http://schemas.microsoft.com/office/drawing/2014/main" id="{5A301AE8-1A11-50C1-8355-3161786DF58D}"/>
              </a:ext>
            </a:extLst>
          </p:cNvPr>
          <p:cNvGraphicFramePr>
            <a:graphicFrameLocks noGrp="1"/>
          </p:cNvGraphicFramePr>
          <p:nvPr>
            <p:extLst>
              <p:ext uri="{D42A27DB-BD31-4B8C-83A1-F6EECF244321}">
                <p14:modId xmlns:p14="http://schemas.microsoft.com/office/powerpoint/2010/main" val="3095443782"/>
              </p:ext>
            </p:extLst>
          </p:nvPr>
        </p:nvGraphicFramePr>
        <p:xfrm>
          <a:off x="1964016" y="1046429"/>
          <a:ext cx="8046720" cy="5108924"/>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58366903"/>
                    </a:ext>
                  </a:extLst>
                </a:gridCol>
                <a:gridCol w="4023360">
                  <a:extLst>
                    <a:ext uri="{9D8B030D-6E8A-4147-A177-3AD203B41FA5}">
                      <a16:colId xmlns:a16="http://schemas.microsoft.com/office/drawing/2014/main" val="3482557928"/>
                    </a:ext>
                  </a:extLst>
                </a:gridCol>
              </a:tblGrid>
              <a:tr h="363975">
                <a:tc>
                  <a:txBody>
                    <a:bodyPr/>
                    <a:lstStyle/>
                    <a:p>
                      <a:pPr algn="ctr"/>
                      <a:endParaRPr lang="en-US" sz="1750" dirty="0">
                        <a:latin typeface="Arial" panose="020B0604020202020204" pitchFamily="34" charset="0"/>
                        <a:cs typeface="Arial" panose="020B0604020202020204" pitchFamily="34" charset="0"/>
                      </a:endParaRPr>
                    </a:p>
                  </a:txBody>
                  <a:tcPr/>
                </a:tc>
                <a:tc>
                  <a:txBody>
                    <a:bodyPr/>
                    <a:lstStyle/>
                    <a:p>
                      <a:pPr algn="ctr"/>
                      <a:endParaRPr lang="en-US" sz="17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2440783"/>
                  </a:ext>
                </a:extLst>
              </a:tr>
              <a:tr h="830037">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FY25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2923799850"/>
                  </a:ext>
                </a:extLst>
              </a:tr>
              <a:tr h="830037">
                <a:tc>
                  <a:txBody>
                    <a:bodyPr/>
                    <a:lstStyle/>
                    <a:p>
                      <a:pPr algn="ctr"/>
                      <a:r>
                        <a:rPr lang="en-US" sz="1400" dirty="0"/>
                        <a:t>Increase student attendance and engagement</a:t>
                      </a:r>
                    </a:p>
                  </a:txBody>
                  <a:tcPr/>
                </a:tc>
                <a:tc>
                  <a:txBody>
                    <a:bodyPr/>
                    <a:lstStyle/>
                    <a:p>
                      <a:pPr algn="ctr"/>
                      <a:r>
                        <a:rPr lang="en-US" sz="1400" dirty="0"/>
                        <a:t>We have a 63% CCRPI Attendance Rate . We would like to increase the number of students attending school each day. </a:t>
                      </a:r>
                    </a:p>
                  </a:txBody>
                  <a:tcPr/>
                </a:tc>
                <a:extLst>
                  <a:ext uri="{0D108BD9-81ED-4DB2-BD59-A6C34878D82A}">
                    <a16:rowId xmlns:a16="http://schemas.microsoft.com/office/drawing/2014/main" val="4164960160"/>
                  </a:ext>
                </a:extLst>
              </a:tr>
              <a:tr h="830037">
                <a:tc>
                  <a:txBody>
                    <a:bodyPr/>
                    <a:lstStyle/>
                    <a:p>
                      <a:pPr algn="ctr"/>
                      <a:r>
                        <a:rPr lang="en-US" sz="1400" dirty="0"/>
                        <a:t>Sustain and enhance family engagement that fosters positive relationships with all stakeholders in an effort to promote academic achievement. </a:t>
                      </a:r>
                    </a:p>
                  </a:txBody>
                  <a:tcPr/>
                </a:tc>
                <a:tc>
                  <a:txBody>
                    <a:bodyPr/>
                    <a:lstStyle/>
                    <a:p>
                      <a:pPr algn="ctr"/>
                      <a:r>
                        <a:rPr lang="en-US" sz="1400" dirty="0"/>
                        <a:t>Parent Engagement needs to improve to increase academic achievement. </a:t>
                      </a:r>
                    </a:p>
                  </a:txBody>
                  <a:tcPr/>
                </a:tc>
                <a:extLst>
                  <a:ext uri="{0D108BD9-81ED-4DB2-BD59-A6C34878D82A}">
                    <a16:rowId xmlns:a16="http://schemas.microsoft.com/office/drawing/2014/main" val="2742510894"/>
                  </a:ext>
                </a:extLst>
              </a:tr>
              <a:tr h="958736">
                <a:tc>
                  <a:txBody>
                    <a:bodyPr/>
                    <a:lstStyle/>
                    <a:p>
                      <a:pPr algn="ctr"/>
                      <a:r>
                        <a:rPr lang="en-US" sz="1400" dirty="0"/>
                        <a:t>Implement IB Program standards and practices with fidelity</a:t>
                      </a:r>
                    </a:p>
                  </a:txBody>
                  <a:tcPr/>
                </a:tc>
                <a:tc>
                  <a:txBody>
                    <a:bodyPr/>
                    <a:lstStyle/>
                    <a:p>
                      <a:pPr algn="ctr"/>
                      <a:r>
                        <a:rPr lang="en-US" sz="1400" dirty="0"/>
                        <a:t>The is our school’s signature program and it promotes inquiry based skills that improves the overall wellbeing and academic achievement of all students. </a:t>
                      </a:r>
                    </a:p>
                  </a:txBody>
                  <a:tcPr/>
                </a:tc>
                <a:extLst>
                  <a:ext uri="{0D108BD9-81ED-4DB2-BD59-A6C34878D82A}">
                    <a16:rowId xmlns:a16="http://schemas.microsoft.com/office/drawing/2014/main" val="1018840500"/>
                  </a:ext>
                </a:extLst>
              </a:tr>
              <a:tr h="1296102">
                <a:tc>
                  <a:txBody>
                    <a:bodyPr/>
                    <a:lstStyle/>
                    <a:p>
                      <a:pPr algn="ctr"/>
                      <a:r>
                        <a:rPr lang="en-US" sz="1400" dirty="0"/>
                        <a:t>Implement a whole child support system to meet the individual needs of every student, supports social emotional learning, and promotes wellness.</a:t>
                      </a:r>
                    </a:p>
                  </a:txBody>
                  <a:tcPr/>
                </a:tc>
                <a:tc>
                  <a:txBody>
                    <a:bodyPr/>
                    <a:lstStyle/>
                    <a:p>
                      <a:pPr algn="ctr"/>
                      <a:r>
                        <a:rPr lang="en-US" sz="1400" dirty="0"/>
                        <a:t>Students are in need of ongoing wrap around services. </a:t>
                      </a:r>
                    </a:p>
                  </a:txBody>
                  <a:tcPr/>
                </a:tc>
                <a:extLst>
                  <a:ext uri="{0D108BD9-81ED-4DB2-BD59-A6C34878D82A}">
                    <a16:rowId xmlns:a16="http://schemas.microsoft.com/office/drawing/2014/main" val="1027097923"/>
                  </a:ext>
                </a:extLst>
              </a:tr>
            </a:tbl>
          </a:graphicData>
        </a:graphic>
      </p:graphicFrame>
    </p:spTree>
    <p:extLst>
      <p:ext uri="{BB962C8B-B14F-4D97-AF65-F5344CB8AC3E}">
        <p14:creationId xmlns:p14="http://schemas.microsoft.com/office/powerpoint/2010/main" val="1918109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lIns="91440" tIns="45720" rIns="91440" bIns="45720" rtlCol="0" anchor="t">
            <a:spAutoFit/>
          </a:bodyPr>
          <a:lstStyle/>
          <a:p>
            <a:pPr marL="400050" indent="-400050" defTabSz="457200">
              <a:buFont typeface="+mj-lt"/>
              <a:buAutoNum type="arabicPeriod"/>
              <a:defRPr/>
            </a:pPr>
            <a:r>
              <a:rPr kumimoji="0" lang="en-US" sz="2400" b="1" i="0" u="none" strike="noStrike" kern="1200" cap="none" spc="0" normalizeH="0" baseline="0" noProof="0" dirty="0">
                <a:ln>
                  <a:noFill/>
                </a:ln>
                <a:solidFill>
                  <a:srgbClr val="D47B22"/>
                </a:solidFill>
                <a:effectLst/>
                <a:uLnTx/>
                <a:uFillTx/>
                <a:latin typeface="Calibri"/>
                <a:ea typeface="Calibri"/>
                <a:cs typeface="Calibri"/>
              </a:rPr>
              <a:t>Priorities:</a:t>
            </a:r>
            <a:r>
              <a:rPr kumimoji="0" lang="en-US" sz="2400" b="1" i="0" u="none" strike="noStrike" kern="1200" cap="none" spc="0" normalizeH="0" baseline="0" noProof="0" dirty="0">
                <a:ln>
                  <a:noFill/>
                </a:ln>
                <a:solidFill>
                  <a:prstClr val="black"/>
                </a:solidFill>
                <a:effectLst/>
                <a:uLnTx/>
                <a:uFillTx/>
                <a:latin typeface="Calibri"/>
                <a:ea typeface="Calibri"/>
                <a:cs typeface="Calibri"/>
              </a:rPr>
              <a:t> </a:t>
            </a:r>
            <a:r>
              <a:rPr lang="en-US" sz="2400" dirty="0">
                <a:solidFill>
                  <a:prstClr val="black"/>
                </a:solidFill>
                <a:latin typeface="Calibri"/>
                <a:ea typeface="Calibri"/>
                <a:cs typeface="Calibri"/>
              </a:rPr>
              <a:t>FY25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funding </a:t>
            </a:r>
            <a:r>
              <a:rPr kumimoji="0" lang="en-US" sz="2400" b="0" i="0" u="sng" strike="noStrike" kern="1200" cap="none" spc="0" normalizeH="0" baseline="0" noProof="0" dirty="0">
                <a:ln>
                  <a:noFill/>
                </a:ln>
                <a:solidFill>
                  <a:prstClr val="black"/>
                </a:solidFill>
                <a:effectLst/>
                <a:uLnTx/>
                <a:uFillTx/>
                <a:latin typeface="Calibri"/>
                <a:ea typeface="Calibri"/>
                <a:cs typeface="Calibri"/>
              </a:rPr>
              <a:t>priorities</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from the school’s strategic plan, ranked by the order of importance.</a:t>
            </a:r>
            <a:r>
              <a:rPr lang="en-US" sz="2400" dirty="0">
                <a:solidFill>
                  <a:prstClr val="black"/>
                </a:solidFill>
                <a:latin typeface="Calibri"/>
                <a:ea typeface="Calibri"/>
                <a:cs typeface="Calibri"/>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APS Five Focus Area: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part of the APS Five is the priority aligned to?</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Strategies: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Lays out specific objectives for school’s improvement.</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indent="-400050" defTabSz="457200">
              <a:buFont typeface="+mj-lt"/>
              <a:buAutoNum type="arabicPeriod"/>
              <a:defRPr/>
            </a:pPr>
            <a:r>
              <a:rPr kumimoji="0" lang="en-US" sz="2400" b="1" i="0" u="none" strike="noStrike" kern="1200" cap="none" spc="0" normalizeH="0" baseline="0" noProof="0" dirty="0">
                <a:ln>
                  <a:noFill/>
                </a:ln>
                <a:solidFill>
                  <a:srgbClr val="D47B22"/>
                </a:solidFill>
                <a:effectLst/>
                <a:uLnTx/>
                <a:uFillTx/>
                <a:latin typeface="Calibri"/>
                <a:ea typeface="Calibri"/>
                <a:cs typeface="Calibri"/>
              </a:rPr>
              <a:t>Request: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“The Ask”</a:t>
            </a:r>
            <a:r>
              <a:rPr lang="en-US" sz="2400" dirty="0">
                <a:solidFill>
                  <a:prstClr val="black"/>
                </a:solidFill>
                <a:latin typeface="Calibri"/>
                <a:ea typeface="Calibri"/>
                <a:cs typeface="Calibri"/>
              </a:rPr>
              <a:t>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What needs to be funded in order to support the strategy?</a:t>
            </a:r>
            <a:r>
              <a:rPr lang="en-US" sz="2400" dirty="0">
                <a:solidFill>
                  <a:prstClr val="black"/>
                </a:solidFill>
                <a:latin typeface="Calibri"/>
                <a:ea typeface="Calibri"/>
                <a:cs typeface="Calibri"/>
              </a:rPr>
              <a:t>  </a:t>
            </a:r>
            <a:endParaRPr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Amount: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4.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21 School Budgeting Workshop Template" id="{04DBA474-9D2F-41A5-B50F-EC6E7EE65FD2}" vid="{56851ABD-F05D-4AF1-B253-5731A9DC0AB4}"/>
    </a:ext>
  </a:extLst>
</a:theme>
</file>

<file path=ppt/theme/theme5.xml><?xml version="1.0" encoding="utf-8"?>
<a:theme xmlns:a="http://schemas.openxmlformats.org/drawingml/2006/main" name="APS_powerpoint_template_2016-17">
  <a:themeElements>
    <a:clrScheme name="Office Theme">
      <a:dk1>
        <a:srgbClr val="000000"/>
      </a:dk1>
      <a:lt1>
        <a:srgbClr val="FFFFFF"/>
      </a:lt1>
      <a:dk2>
        <a:srgbClr val="004A5F"/>
      </a:dk2>
      <a:lt2>
        <a:srgbClr val="E7E6E6"/>
      </a:lt2>
      <a:accent1>
        <a:srgbClr val="0083A9"/>
      </a:accent1>
      <a:accent2>
        <a:srgbClr val="DA7B22"/>
      </a:accent2>
      <a:accent3>
        <a:srgbClr val="F3CF45"/>
      </a:accent3>
      <a:accent4>
        <a:srgbClr val="F3F3F3"/>
      </a:accent4>
      <a:accent5>
        <a:srgbClr val="CCCCCC"/>
      </a:accent5>
      <a:accent6>
        <a:srgbClr val="666666"/>
      </a:accent6>
      <a:hlink>
        <a:srgbClr val="00C6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2" ma:contentTypeDescription="Create a new document." ma:contentTypeScope="" ma:versionID="aba3203bfac88187c93facff2eb8fd8a">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11b49e3cfaeb317e36b4115f9e0514bc"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88A27B-9710-4D58-B140-A09FD45A86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 ds:uri="8dcae609-94e2-4108-915c-852935aa21ad"/>
    <ds:schemaRef ds:uri="e136758a-e7f7-4029-9cdc-709c7a6ff021"/>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304</TotalTime>
  <Words>2396</Words>
  <Application>Microsoft Office PowerPoint</Application>
  <PresentationFormat>Widescreen</PresentationFormat>
  <Paragraphs>302</Paragraphs>
  <Slides>31</Slides>
  <Notes>16</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31</vt:i4>
      </vt:variant>
    </vt:vector>
  </HeadingPairs>
  <TitlesOfParts>
    <vt:vector size="51" baseType="lpstr">
      <vt:lpstr>Arial</vt:lpstr>
      <vt:lpstr>Arial Black</vt:lpstr>
      <vt:lpstr>Calibri</vt:lpstr>
      <vt:lpstr>Century Schoolbook</vt:lpstr>
      <vt:lpstr>Franklin Gothic Book</vt:lpstr>
      <vt:lpstr>Franklin Gothic Demi</vt:lpstr>
      <vt:lpstr>Helvetica Neue</vt:lpstr>
      <vt:lpstr>Helvetica Neue Light</vt:lpstr>
      <vt:lpstr>Noto Sans Symbols</vt:lpstr>
      <vt:lpstr>Roboto</vt:lpstr>
      <vt:lpstr>Roboto Medium</vt:lpstr>
      <vt:lpstr>Sabon Next LT</vt:lpstr>
      <vt:lpstr>Tenorite</vt:lpstr>
      <vt:lpstr>Trebuchet MS</vt:lpstr>
      <vt:lpstr>Wingdings</vt:lpstr>
      <vt:lpstr>Theme1</vt:lpstr>
      <vt:lpstr>2022 Principal's Report Template - Mtg 1</vt:lpstr>
      <vt:lpstr>Office Theme</vt:lpstr>
      <vt:lpstr>Facet</vt:lpstr>
      <vt:lpstr>APS_powerpoint_template_2016-17</vt:lpstr>
      <vt:lpstr>FY25 Budget Approval Meeting</vt:lpstr>
      <vt:lpstr>Norms</vt:lpstr>
      <vt:lpstr>PowerPoint Presentation</vt:lpstr>
      <vt:lpstr>PowerPoint Presentation</vt:lpstr>
      <vt:lpstr>PowerPoint Presentation</vt:lpstr>
      <vt:lpstr>Budget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position Changes to Support the Strategic Plan</vt:lpstr>
      <vt:lpstr>Staffing Conference Changes</vt:lpstr>
      <vt:lpstr>Summary of Changes at Staffing Conference</vt:lpstr>
      <vt:lpstr>PowerPoint Presentation</vt:lpstr>
      <vt:lpstr>PowerPoint Presentation</vt:lpstr>
      <vt:lpstr>Discussion of reserve and Holdback funds</vt:lpstr>
      <vt:lpstr>PowerPoint Presentation</vt:lpstr>
      <vt:lpstr>PowerPoint Presentation</vt:lpstr>
      <vt:lpstr>Questions for the GO Team to Consider and Discuss</vt:lpstr>
      <vt:lpstr>Questions?</vt:lpstr>
      <vt:lpstr>The GO Team needs to TAKE ACTION (vote) on the presented budget. After the motion and a second, the GO Team may have additional discussion. Once discussion is concluded, the GO Team will vote.</vt:lpstr>
      <vt:lpstr>Security Grant  Survey</vt:lpstr>
      <vt:lpstr>Annoucements</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Peguese, Sonja</cp:lastModifiedBy>
  <cp:revision>37</cp:revision>
  <dcterms:created xsi:type="dcterms:W3CDTF">2023-02-16T23:34:41Z</dcterms:created>
  <dcterms:modified xsi:type="dcterms:W3CDTF">2024-03-11T17:44:36Z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